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sldIdLst>
    <p:sldId id="376" r:id="rId4"/>
    <p:sldId id="621" r:id="rId6"/>
    <p:sldId id="622" r:id="rId7"/>
    <p:sldId id="625" r:id="rId8"/>
    <p:sldId id="623" r:id="rId9"/>
    <p:sldId id="626" r:id="rId10"/>
    <p:sldId id="627" r:id="rId11"/>
    <p:sldId id="628" r:id="rId12"/>
    <p:sldId id="629" r:id="rId13"/>
    <p:sldId id="876" r:id="rId14"/>
    <p:sldId id="877" r:id="rId15"/>
    <p:sldId id="878" r:id="rId16"/>
    <p:sldId id="879" r:id="rId17"/>
    <p:sldId id="880" r:id="rId18"/>
    <p:sldId id="650" r:id="rId19"/>
    <p:sldId id="881" r:id="rId20"/>
    <p:sldId id="655" r:id="rId21"/>
    <p:sldId id="656" r:id="rId22"/>
    <p:sldId id="657" r:id="rId23"/>
    <p:sldId id="654" r:id="rId24"/>
    <p:sldId id="651" r:id="rId25"/>
    <p:sldId id="658" r:id="rId26"/>
    <p:sldId id="652" r:id="rId27"/>
    <p:sldId id="681" r:id="rId28"/>
    <p:sldId id="682" r:id="rId29"/>
    <p:sldId id="683" r:id="rId30"/>
    <p:sldId id="684" r:id="rId31"/>
    <p:sldId id="724" r:id="rId32"/>
    <p:sldId id="685" r:id="rId33"/>
    <p:sldId id="686" r:id="rId34"/>
    <p:sldId id="725" r:id="rId35"/>
    <p:sldId id="726" r:id="rId36"/>
    <p:sldId id="727" r:id="rId37"/>
    <p:sldId id="728" r:id="rId38"/>
    <p:sldId id="729" r:id="rId39"/>
    <p:sldId id="730" r:id="rId40"/>
    <p:sldId id="731" r:id="rId41"/>
    <p:sldId id="732" r:id="rId42"/>
    <p:sldId id="733" r:id="rId43"/>
    <p:sldId id="734" r:id="rId44"/>
    <p:sldId id="735" r:id="rId45"/>
    <p:sldId id="882" r:id="rId46"/>
    <p:sldId id="736" r:id="rId47"/>
    <p:sldId id="687" r:id="rId48"/>
    <p:sldId id="688" r:id="rId49"/>
    <p:sldId id="689" r:id="rId50"/>
    <p:sldId id="690" r:id="rId51"/>
    <p:sldId id="691" r:id="rId52"/>
    <p:sldId id="624" r:id="rId53"/>
    <p:sldId id="645" r:id="rId54"/>
    <p:sldId id="737" r:id="rId55"/>
    <p:sldId id="666" r:id="rId56"/>
    <p:sldId id="667" r:id="rId57"/>
    <p:sldId id="779" r:id="rId58"/>
    <p:sldId id="780" r:id="rId59"/>
    <p:sldId id="781" r:id="rId60"/>
    <p:sldId id="782" r:id="rId61"/>
    <p:sldId id="783" r:id="rId62"/>
    <p:sldId id="668" r:id="rId63"/>
    <p:sldId id="784" r:id="rId64"/>
    <p:sldId id="669" r:id="rId65"/>
    <p:sldId id="825" r:id="rId66"/>
    <p:sldId id="883" r:id="rId67"/>
    <p:sldId id="670" r:id="rId68"/>
    <p:sldId id="790" r:id="rId69"/>
    <p:sldId id="788" r:id="rId70"/>
    <p:sldId id="789" r:id="rId71"/>
    <p:sldId id="723" r:id="rId72"/>
    <p:sldId id="671" r:id="rId73"/>
    <p:sldId id="831" r:id="rId74"/>
    <p:sldId id="832" r:id="rId75"/>
    <p:sldId id="833" r:id="rId76"/>
    <p:sldId id="834" r:id="rId77"/>
    <p:sldId id="739" r:id="rId78"/>
    <p:sldId id="673" r:id="rId79"/>
    <p:sldId id="740" r:id="rId80"/>
    <p:sldId id="827" r:id="rId81"/>
    <p:sldId id="828" r:id="rId82"/>
    <p:sldId id="829" r:id="rId83"/>
    <p:sldId id="830" r:id="rId84"/>
    <p:sldId id="672" r:id="rId85"/>
    <p:sldId id="819" r:id="rId86"/>
    <p:sldId id="820" r:id="rId87"/>
    <p:sldId id="821" r:id="rId88"/>
    <p:sldId id="674" r:id="rId89"/>
    <p:sldId id="675" r:id="rId90"/>
    <p:sldId id="676" r:id="rId91"/>
    <p:sldId id="677" r:id="rId92"/>
    <p:sldId id="678" r:id="rId93"/>
    <p:sldId id="823" r:id="rId94"/>
    <p:sldId id="824" r:id="rId95"/>
    <p:sldId id="791" r:id="rId96"/>
    <p:sldId id="884" r:id="rId97"/>
    <p:sldId id="885" r:id="rId98"/>
    <p:sldId id="886" r:id="rId99"/>
    <p:sldId id="887" r:id="rId100"/>
    <p:sldId id="888" r:id="rId101"/>
    <p:sldId id="889" r:id="rId102"/>
    <p:sldId id="890" r:id="rId103"/>
    <p:sldId id="891" r:id="rId104"/>
    <p:sldId id="892" r:id="rId105"/>
    <p:sldId id="895" r:id="rId106"/>
    <p:sldId id="893" r:id="rId107"/>
    <p:sldId id="894" r:id="rId108"/>
    <p:sldId id="835" r:id="rId109"/>
    <p:sldId id="836" r:id="rId110"/>
    <p:sldId id="837" r:id="rId111"/>
    <p:sldId id="838" r:id="rId112"/>
    <p:sldId id="991" r:id="rId113"/>
    <p:sldId id="992" r:id="rId114"/>
    <p:sldId id="993" r:id="rId115"/>
    <p:sldId id="994" r:id="rId116"/>
    <p:sldId id="995" r:id="rId117"/>
    <p:sldId id="1000" r:id="rId118"/>
    <p:sldId id="996" r:id="rId119"/>
    <p:sldId id="1041" r:id="rId120"/>
    <p:sldId id="1042" r:id="rId121"/>
    <p:sldId id="997" r:id="rId122"/>
    <p:sldId id="998" r:id="rId123"/>
    <p:sldId id="1001" r:id="rId124"/>
    <p:sldId id="1002" r:id="rId125"/>
    <p:sldId id="1003" r:id="rId126"/>
    <p:sldId id="1011" r:id="rId127"/>
    <p:sldId id="1012" r:id="rId128"/>
    <p:sldId id="1013" r:id="rId129"/>
    <p:sldId id="1004" r:id="rId130"/>
    <p:sldId id="1005" r:id="rId131"/>
    <p:sldId id="1009" r:id="rId132"/>
    <p:sldId id="1006" r:id="rId133"/>
    <p:sldId id="1010" r:id="rId134"/>
    <p:sldId id="1007" r:id="rId135"/>
    <p:sldId id="1008" r:id="rId136"/>
    <p:sldId id="1017" r:id="rId137"/>
    <p:sldId id="1014" r:id="rId138"/>
    <p:sldId id="1015" r:id="rId139"/>
    <p:sldId id="1016" r:id="rId140"/>
    <p:sldId id="738" r:id="rId141"/>
    <p:sldId id="377" r:id="rId142"/>
    <p:sldId id="692" r:id="rId143"/>
    <p:sldId id="693" r:id="rId144"/>
    <p:sldId id="694" r:id="rId145"/>
    <p:sldId id="695" r:id="rId146"/>
    <p:sldId id="696" r:id="rId147"/>
    <p:sldId id="697" r:id="rId148"/>
    <p:sldId id="698" r:id="rId149"/>
    <p:sldId id="699" r:id="rId150"/>
    <p:sldId id="700" r:id="rId151"/>
    <p:sldId id="701" r:id="rId152"/>
    <p:sldId id="702" r:id="rId153"/>
    <p:sldId id="703" r:id="rId154"/>
    <p:sldId id="704" r:id="rId155"/>
    <p:sldId id="705" r:id="rId156"/>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808080"/>
    <a:srgbClr val="FFCCFF"/>
    <a:srgbClr val="D9FFFF"/>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35"/>
    <p:restoredTop sz="92766"/>
  </p:normalViewPr>
  <p:slideViewPr>
    <p:cSldViewPr showGuides="1">
      <p:cViewPr>
        <p:scale>
          <a:sx n="70" d="100"/>
          <a:sy n="70" d="100"/>
        </p:scale>
        <p:origin x="-354" y="-48"/>
      </p:cViewPr>
      <p:guideLst>
        <p:guide orient="horz" pos="816"/>
        <p:guide pos="235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12948"/>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9" Type="http://schemas.openxmlformats.org/officeDocument/2006/relationships/tableStyles" Target="tableStyles.xml"/><Relationship Id="rId158" Type="http://schemas.openxmlformats.org/officeDocument/2006/relationships/viewProps" Target="viewProps.xml"/><Relationship Id="rId157" Type="http://schemas.openxmlformats.org/officeDocument/2006/relationships/presProps" Target="presProps.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1.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39"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0356"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91141"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42"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43"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fld id="{9A0DB2DC-4C9A-4742-B13C-FB6460FD3503}" type="slidenum">
              <a:rPr lang="en-US" altLang="zh-CN" sz="1200" dirty="0"/>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https://aistudio.baidu.com/</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https://blog.csdn.net/savant_ning/article/details/72770713</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https://blog.csdn.net/savant_ning/article/details/72770713</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https://blog.csdn.net/savant_ning/article/details/72770713</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https://blog.csdn.net/savant_ning/article/details/72770713</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https://blog.csdn.net/savant_ning/article/details/72770713</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https://blog.csdn.net/savant_ning/article/details/72770713</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https://blog.csdn.net/savant_ning/article/details/72770713</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https://blog.csdn.net/savant_ning/article/details/72770713</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https://blog.csdn.net/marleylee/article/details/81266898</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https://mp.weixin.qq.com/s/afzXtX6qzpzgACm-RR2tqA</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https://blog.csdn.net/walilk/article/details/58709611</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交互平台：https://katacoda.com/basiafusinska/courses/tensorflow-getting-started</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交互平台：https://katacoda.com/basiafusinska/courses/tensorflow-getting-started</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交互平台：https://katacoda.com/basiafusinska/courses/tensorflow-getting-started</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https://www.ctolib.com/topics-109906.html</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https://blog.csdn.net/savant_ning/article/details/72770713</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https://blog.csdn.net/savant_ning/article/details/72770713</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https://www.zhihu.com/question/41120789</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51202"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51203"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a:t>マスタ タイトルの書式設定</a:t>
            </a:r>
            <a:endParaRPr lang="ja-JP" altLang="en-US"/>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r>
              <a:rPr lang="ja-JP" altLang="en-US"/>
              <a:t>マスタ サブタイトルの書式設定</a:t>
            </a:r>
            <a:endParaRPr lang="ja-JP" altLang="en-US"/>
          </a:p>
        </p:txBody>
      </p:sp>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51202"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51203"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a:t>マスタ タイトルの書式設定</a:t>
            </a:r>
            <a:endParaRPr lang="ja-JP" altLang="en-US"/>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r>
              <a:rPr lang="ja-JP" altLang="en-US"/>
              <a:t>マスタ サブタイトルの書式設定</a:t>
            </a:r>
            <a:endParaRPr lang="ja-JP" altLang="en-US"/>
          </a:p>
        </p:txBody>
      </p:sp>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6" Type="http://schemas.openxmlformats.org/officeDocument/2006/relationships/theme" Target="../theme/theme2.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50178" name="Rectangle 2"/>
          <p:cNvSpPr>
            <a:spLocks noGrp="1"/>
          </p:cNvSpPr>
          <p:nvPr>
            <p:ph type="title"/>
          </p:nvPr>
        </p:nvSpPr>
        <p:spPr>
          <a:xfrm>
            <a:off x="0" y="0"/>
            <a:ext cx="9144000" cy="765175"/>
          </a:xfrm>
          <a:prstGeom prst="rect">
            <a:avLst/>
          </a:prstGeom>
          <a:solidFill>
            <a:srgbClr val="A50021"/>
          </a:solidFill>
          <a:ln w="9525">
            <a:noFill/>
          </a:ln>
        </p:spPr>
        <p:txBody>
          <a:bodyPr anchor="b"/>
          <a:lstStyle/>
          <a:p>
            <a:pPr lvl="0"/>
            <a:r>
              <a:rPr lang="ja-JP" altLang="en-US" dirty="0"/>
              <a:t>マスタ タイトルの書式設定</a:t>
            </a:r>
            <a:endParaRPr lang="ja-JP" altLang="en-US" dirty="0"/>
          </a:p>
        </p:txBody>
      </p:sp>
      <p:sp>
        <p:nvSpPr>
          <p:cNvPr id="50179" name="Rectangle 3"/>
          <p:cNvSpPr>
            <a:spLocks noGrp="1"/>
          </p:cNvSpPr>
          <p:nvPr>
            <p:ph type="body" idx="1"/>
          </p:nvPr>
        </p:nvSpPr>
        <p:spPr>
          <a:xfrm>
            <a:off x="250825" y="908050"/>
            <a:ext cx="8642350" cy="5400675"/>
          </a:xfrm>
          <a:prstGeom prst="rect">
            <a:avLst/>
          </a:prstGeom>
          <a:noFill/>
          <a:ln w="9525">
            <a:noFill/>
          </a:ln>
        </p:spPr>
        <p:txBody>
          <a:bodyPr/>
          <a:lstStyle/>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random/>
  </p:transition>
  <p:timing>
    <p:tnLst>
      <p:par>
        <p:cTn id="1" dur="indefinite" restart="never" nodeType="tmRoot"/>
      </p:par>
    </p:tnLst>
  </p:timing>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50178" name="Rectangle 2"/>
          <p:cNvSpPr>
            <a:spLocks noGrp="1"/>
          </p:cNvSpPr>
          <p:nvPr>
            <p:ph type="title"/>
          </p:nvPr>
        </p:nvSpPr>
        <p:spPr>
          <a:xfrm>
            <a:off x="0" y="0"/>
            <a:ext cx="9144000" cy="765175"/>
          </a:xfrm>
          <a:prstGeom prst="rect">
            <a:avLst/>
          </a:prstGeom>
          <a:solidFill>
            <a:srgbClr val="A50021"/>
          </a:solidFill>
          <a:ln w="9525">
            <a:noFill/>
          </a:ln>
        </p:spPr>
        <p:txBody>
          <a:bodyPr anchor="b"/>
          <a:lstStyle/>
          <a:p>
            <a:pPr lvl="0"/>
            <a:r>
              <a:rPr lang="ja-JP" altLang="en-US" dirty="0"/>
              <a:t>マスタ タイトルの書式設定</a:t>
            </a:r>
            <a:endParaRPr lang="ja-JP" altLang="en-US" dirty="0"/>
          </a:p>
        </p:txBody>
      </p:sp>
      <p:sp>
        <p:nvSpPr>
          <p:cNvPr id="50179" name="Rectangle 3"/>
          <p:cNvSpPr>
            <a:spLocks noGrp="1"/>
          </p:cNvSpPr>
          <p:nvPr>
            <p:ph type="body" idx="1"/>
          </p:nvPr>
        </p:nvSpPr>
        <p:spPr>
          <a:xfrm>
            <a:off x="250825" y="908050"/>
            <a:ext cx="8642350" cy="5400675"/>
          </a:xfrm>
          <a:prstGeom prst="rect">
            <a:avLst/>
          </a:prstGeom>
          <a:noFill/>
          <a:ln w="9525">
            <a:noFill/>
          </a:ln>
        </p:spPr>
        <p:txBody>
          <a:bodyPr/>
          <a:lstStyle/>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ransition>
    <p:random/>
  </p:transition>
  <p:timing>
    <p:tnLst>
      <p:par>
        <p:cTn id="1" dur="indefinite" restart="never" nodeType="tmRoot"/>
      </p:par>
    </p:tnLst>
  </p:timing>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98.wmf"/><Relationship Id="rId1" Type="http://schemas.openxmlformats.org/officeDocument/2006/relationships/oleObject" Target="../embeddings/oleObject56.bin"/></Relationships>
</file>

<file path=ppt/slides/_rels/slide106.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2.xml"/><Relationship Id="rId2" Type="http://schemas.openxmlformats.org/officeDocument/2006/relationships/image" Target="../media/image99.wmf"/><Relationship Id="rId1" Type="http://schemas.openxmlformats.org/officeDocument/2006/relationships/oleObject" Target="../embeddings/oleObject57.bin"/></Relationships>
</file>

<file path=ppt/slides/_rels/slide107.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2.xml"/><Relationship Id="rId2" Type="http://schemas.openxmlformats.org/officeDocument/2006/relationships/image" Target="../media/image100.wmf"/><Relationship Id="rId1" Type="http://schemas.openxmlformats.org/officeDocument/2006/relationships/oleObject" Target="../embeddings/oleObject58.bin"/></Relationships>
</file>

<file path=ppt/slides/_rels/slide108.xml.rels><?xml version="1.0" encoding="UTF-8" standalone="yes"?>
<Relationships xmlns="http://schemas.openxmlformats.org/package/2006/relationships"><Relationship Id="rId4" Type="http://schemas.openxmlformats.org/officeDocument/2006/relationships/vmlDrawing" Target="../drawings/vmlDrawing39.vml"/><Relationship Id="rId3" Type="http://schemas.openxmlformats.org/officeDocument/2006/relationships/slideLayout" Target="../slideLayouts/slideLayout2.xml"/><Relationship Id="rId2" Type="http://schemas.openxmlformats.org/officeDocument/2006/relationships/image" Target="../media/image101.wmf"/><Relationship Id="rId1" Type="http://schemas.openxmlformats.org/officeDocument/2006/relationships/oleObject" Target="../embeddings/oleObject59.bin"/></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jpe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hyperlink" Target="https://www.faceplusplus.com.cn/face-detection/#demo" TargetMode="External"/><Relationship Id="rId1" Type="http://schemas.openxmlformats.org/officeDocument/2006/relationships/hyperlink" Target="https://azure.microsoft.com/zh-cn/services/cognitive-services/#" TargetMode="Externa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34.xml.rels><?xml version="1.0" encoding="UTF-8" standalone="yes"?>
<Relationships xmlns="http://schemas.openxmlformats.org/package/2006/relationships"><Relationship Id="rId6" Type="http://schemas.openxmlformats.org/officeDocument/2006/relationships/vmlDrawing" Target="../drawings/vmlDrawing40.vml"/><Relationship Id="rId5" Type="http://schemas.openxmlformats.org/officeDocument/2006/relationships/slideLayout" Target="../slideLayouts/slideLayout2.xml"/><Relationship Id="rId4" Type="http://schemas.openxmlformats.org/officeDocument/2006/relationships/image" Target="../media/image117.png"/><Relationship Id="rId3" Type="http://schemas.openxmlformats.org/officeDocument/2006/relationships/image" Target="../media/image116.wmf"/><Relationship Id="rId2" Type="http://schemas.openxmlformats.org/officeDocument/2006/relationships/oleObject" Target="../embeddings/oleObject60.bin"/><Relationship Id="rId1" Type="http://schemas.openxmlformats.org/officeDocument/2006/relationships/image" Target="../media/image115.png"/></Relationships>
</file>

<file path=ppt/slides/_rels/slide135.xml.rels><?xml version="1.0" encoding="UTF-8" standalone="yes"?>
<Relationships xmlns="http://schemas.openxmlformats.org/package/2006/relationships"><Relationship Id="rId6" Type="http://schemas.openxmlformats.org/officeDocument/2006/relationships/vmlDrawing" Target="../drawings/vmlDrawing41.vml"/><Relationship Id="rId5" Type="http://schemas.openxmlformats.org/officeDocument/2006/relationships/slideLayout" Target="../slideLayouts/slideLayout2.xml"/><Relationship Id="rId4" Type="http://schemas.openxmlformats.org/officeDocument/2006/relationships/image" Target="../media/image120.png"/><Relationship Id="rId3" Type="http://schemas.openxmlformats.org/officeDocument/2006/relationships/image" Target="../media/image119.jpeg"/><Relationship Id="rId2" Type="http://schemas.openxmlformats.org/officeDocument/2006/relationships/image" Target="../media/image118.wmf"/><Relationship Id="rId1" Type="http://schemas.openxmlformats.org/officeDocument/2006/relationships/oleObject" Target="../embeddings/oleObject61.bin"/></Relationships>
</file>

<file path=ppt/slides/_rels/slide136.xml.rels><?xml version="1.0" encoding="UTF-8" standalone="yes"?>
<Relationships xmlns="http://schemas.openxmlformats.org/package/2006/relationships"><Relationship Id="rId7" Type="http://schemas.openxmlformats.org/officeDocument/2006/relationships/vmlDrawing" Target="../drawings/vmlDrawing42.vml"/><Relationship Id="rId6"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22.wmf"/><Relationship Id="rId3" Type="http://schemas.openxmlformats.org/officeDocument/2006/relationships/oleObject" Target="../embeddings/oleObject63.bin"/><Relationship Id="rId2" Type="http://schemas.openxmlformats.org/officeDocument/2006/relationships/image" Target="../media/image121.wmf"/><Relationship Id="rId1" Type="http://schemas.openxmlformats.org/officeDocument/2006/relationships/oleObject" Target="../embeddings/oleObject62.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3.jpeg"/><Relationship Id="rId1" Type="http://schemas.openxmlformats.org/officeDocument/2006/relationships/hyperlink" Target="https://github.com/MarvinTeichmann/tensorflow-fcn"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jpeg"/><Relationship Id="rId1" Type="http://schemas.openxmlformats.org/officeDocument/2006/relationships/hyperlink" Target="&#20195;&#30721;&#65306;https:/github.com/kevjshih/wtl_vqa"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jpeg"/><Relationship Id="rId1" Type="http://schemas.openxmlformats.org/officeDocument/2006/relationships/hyperlink" Target="https://github.com/zcyang/imageqa-san"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jpeg"/><Relationship Id="rId1" Type="http://schemas.openxmlformats.org/officeDocument/2006/relationships/hyperlink" Target="&#20195;&#30721;&#65306;https:/github.com/VisionLearningGroup/Ask_Attend_and_Answer" TargetMode="Externa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jpeg"/><Relationship Id="rId1" Type="http://schemas.openxmlformats.org/officeDocument/2006/relationships/hyperlink" Target="https://github.com/iammrhelo/pytorch-vqa-dan" TargetMode="Externa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jnhwkim/MulLowBiVQA" TargetMode="Externa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jnhwkim/MulLowBiVQA" TargetMode="External"/></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8.xml"/><Relationship Id="rId2" Type="http://schemas.openxmlformats.org/officeDocument/2006/relationships/image" Target="../media/image7.wmf"/><Relationship Id="rId1" Type="http://schemas.openxmlformats.org/officeDocument/2006/relationships/oleObject" Target="../embeddings/oleObject3.bin"/></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akirafukui/vqa-mcb" TargetMode="Externa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yuzcccc/vqa-mfb" TargetMode="Externa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yuzcccc/vqa-mf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7.xml"/><Relationship Id="rId4" Type="http://schemas.openxmlformats.org/officeDocument/2006/relationships/image" Target="../media/image9.wmf"/><Relationship Id="rId3" Type="http://schemas.openxmlformats.org/officeDocument/2006/relationships/oleObject" Target="../embeddings/oleObject5.bin"/><Relationship Id="rId2" Type="http://schemas.openxmlformats.org/officeDocument/2006/relationships/image" Target="../media/image8.wmf"/><Relationship Id="rId1"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1.wmf"/><Relationship Id="rId3" Type="http://schemas.openxmlformats.org/officeDocument/2006/relationships/oleObject" Target="../embeddings/oleObject7.bin"/><Relationship Id="rId2" Type="http://schemas.openxmlformats.org/officeDocument/2006/relationships/image" Target="../media/image10.wmf"/><Relationship Id="rId1"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3.wmf"/><Relationship Id="rId3" Type="http://schemas.openxmlformats.org/officeDocument/2006/relationships/oleObject" Target="../embeddings/oleObject9.bin"/><Relationship Id="rId2" Type="http://schemas.openxmlformats.org/officeDocument/2006/relationships/image" Target="../media/image12.wmf"/><Relationship Id="rId1"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5.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6.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8.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oleObject" Target="../embeddings/oleObject12.bin"/><Relationship Id="rId4" Type="http://schemas.openxmlformats.org/officeDocument/2006/relationships/image" Target="../media/image20.wmf"/><Relationship Id="rId3" Type="http://schemas.openxmlformats.org/officeDocument/2006/relationships/oleObject" Target="../embeddings/oleObject11.bin"/><Relationship Id="rId2" Type="http://schemas.openxmlformats.org/officeDocument/2006/relationships/image" Target="../media/image19.wmf"/><Relationship Id="rId1"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24.wmf"/><Relationship Id="rId1" Type="http://schemas.openxmlformats.org/officeDocument/2006/relationships/oleObject" Target="../embeddings/oleObject13.bin"/></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26.wmf"/><Relationship Id="rId3" Type="http://schemas.openxmlformats.org/officeDocument/2006/relationships/oleObject" Target="../embeddings/oleObject15.bin"/><Relationship Id="rId2" Type="http://schemas.openxmlformats.org/officeDocument/2006/relationships/image" Target="../media/image25.wmf"/><Relationship Id="rId1" Type="http://schemas.openxmlformats.org/officeDocument/2006/relationships/oleObject" Target="../embeddings/oleObject14.bin"/></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oleObject" Target="../embeddings/oleObject16.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29.wmf"/><Relationship Id="rId1" Type="http://schemas.openxmlformats.org/officeDocument/2006/relationships/oleObject" Target="../embeddings/oleObject18.bin"/></Relationships>
</file>

<file path=ppt/slides/_rels/slide36.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31.wmf"/><Relationship Id="rId3" Type="http://schemas.openxmlformats.org/officeDocument/2006/relationships/oleObject" Target="../embeddings/oleObject20.bin"/><Relationship Id="rId2" Type="http://schemas.openxmlformats.org/officeDocument/2006/relationships/image" Target="../media/image30.wmf"/><Relationship Id="rId1" Type="http://schemas.openxmlformats.org/officeDocument/2006/relationships/oleObject" Target="../embeddings/oleObject19.bin"/></Relationships>
</file>

<file path=ppt/slides/_rels/slide37.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image" Target="../media/image32.wmf"/><Relationship Id="rId3" Type="http://schemas.openxmlformats.org/officeDocument/2006/relationships/oleObject" Target="../embeddings/oleObject22.bin"/><Relationship Id="rId2" Type="http://schemas.openxmlformats.org/officeDocument/2006/relationships/image" Target="../media/image31.wmf"/><Relationship Id="rId1" Type="http://schemas.openxmlformats.org/officeDocument/2006/relationships/oleObject" Target="../embeddings/oleObject21.bin"/></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33.wmf"/><Relationship Id="rId3" Type="http://schemas.openxmlformats.org/officeDocument/2006/relationships/oleObject" Target="../embeddings/oleObject24.bin"/><Relationship Id="rId2" Type="http://schemas.openxmlformats.org/officeDocument/2006/relationships/image" Target="../media/image31.wmf"/><Relationship Id="rId1" Type="http://schemas.openxmlformats.org/officeDocument/2006/relationships/oleObject" Target="../embeddings/oleObject23.bin"/></Relationships>
</file>

<file path=ppt/slides/_rels/slide39.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34.wmf"/><Relationship Id="rId3" Type="http://schemas.openxmlformats.org/officeDocument/2006/relationships/oleObject" Target="../embeddings/oleObject26.bin"/><Relationship Id="rId2" Type="http://schemas.openxmlformats.org/officeDocument/2006/relationships/image" Target="../media/image31.wmf"/><Relationship Id="rId1"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7.xml"/><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hyperlink" Target="https://github.com/Zeta36/chess-alpha-zero?utm_source=mybridge&amp;utm_medium=blog&amp;utm_campaign=read_more" TargetMode="External"/></Relationships>
</file>

<file path=ppt/slides/_rels/slide40.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35.wmf"/><Relationship Id="rId3" Type="http://schemas.openxmlformats.org/officeDocument/2006/relationships/oleObject" Target="../embeddings/oleObject28.bin"/><Relationship Id="rId2" Type="http://schemas.openxmlformats.org/officeDocument/2006/relationships/image" Target="../media/image31.wmf"/><Relationship Id="rId1" Type="http://schemas.openxmlformats.org/officeDocument/2006/relationships/oleObject" Target="../embeddings/oleObject27.bin"/></Relationships>
</file>

<file path=ppt/slides/_rels/slide41.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2.xml"/><Relationship Id="rId4" Type="http://schemas.openxmlformats.org/officeDocument/2006/relationships/image" Target="../media/image36.wmf"/><Relationship Id="rId3" Type="http://schemas.openxmlformats.org/officeDocument/2006/relationships/oleObject" Target="../embeddings/oleObject30.bin"/><Relationship Id="rId2" Type="http://schemas.openxmlformats.org/officeDocument/2006/relationships/image" Target="../media/image31.wmf"/><Relationship Id="rId1" Type="http://schemas.openxmlformats.org/officeDocument/2006/relationships/oleObject" Target="../embeddings/oleObject29.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38.wmf"/><Relationship Id="rId1" Type="http://schemas.openxmlformats.org/officeDocument/2006/relationships/oleObject" Target="../embeddings/oleObject31.bin"/></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47.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43.wmf"/><Relationship Id="rId3" Type="http://schemas.openxmlformats.org/officeDocument/2006/relationships/oleObject" Target="../embeddings/oleObject33.bin"/><Relationship Id="rId2" Type="http://schemas.openxmlformats.org/officeDocument/2006/relationships/image" Target="../media/image42.wmf"/><Relationship Id="rId1" Type="http://schemas.openxmlformats.org/officeDocument/2006/relationships/oleObject" Target="../embeddings/oleObject32.bin"/></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hyperlink" Target="https://aistudio.baidu.com/aistudio/?_=1554252304761#/projectdetail/44337"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17.xml"/><Relationship Id="rId2" Type="http://schemas.openxmlformats.org/officeDocument/2006/relationships/image" Target="../media/image46.wmf"/><Relationship Id="rId1" Type="http://schemas.openxmlformats.org/officeDocument/2006/relationships/oleObject" Target="../embeddings/oleObject34.bin"/></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jpeg"/><Relationship Id="rId1" Type="http://schemas.openxmlformats.org/officeDocument/2006/relationships/image" Target="../media/image48.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2.jpeg"/></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7.xml"/><Relationship Id="rId2" Type="http://schemas.openxmlformats.org/officeDocument/2006/relationships/image" Target="../media/image4.wmf"/><Relationship Id="rId1"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4.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57.wmf"/><Relationship Id="rId1" Type="http://schemas.openxmlformats.org/officeDocument/2006/relationships/oleObject" Target="../embeddings/oleObject35.bin"/></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vmlDrawing" Target="../drawings/vmlDrawing23.vml"/><Relationship Id="rId5" Type="http://schemas.openxmlformats.org/officeDocument/2006/relationships/slideLayout" Target="../slideLayouts/slideLayout2.xml"/><Relationship Id="rId4" Type="http://schemas.openxmlformats.org/officeDocument/2006/relationships/image" Target="../media/image62.wmf"/><Relationship Id="rId3" Type="http://schemas.openxmlformats.org/officeDocument/2006/relationships/oleObject" Target="../embeddings/oleObject37.bin"/><Relationship Id="rId2" Type="http://schemas.openxmlformats.org/officeDocument/2006/relationships/image" Target="../media/image61.wmf"/><Relationship Id="rId1" Type="http://schemas.openxmlformats.org/officeDocument/2006/relationships/oleObject" Target="../embeddings/oleObject36.bin"/></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hyperlink" Target="http://www.cs.toronto.edu/~mren/imageqa/data/cocoqa/" TargetMode="External"/><Relationship Id="rId1" Type="http://schemas.openxmlformats.org/officeDocument/2006/relationships/hyperlink" Target="https://www.mpi-inf.mpg.de/departments/computer-vision-and-multimodal-computing/research/vision-and-language/visual-turing-challenge/" TargetMode="External"/></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64.wmf"/><Relationship Id="rId1" Type="http://schemas.openxmlformats.org/officeDocument/2006/relationships/oleObject" Target="../embeddings/oleObject38.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65.wmf"/><Relationship Id="rId1" Type="http://schemas.openxmlformats.org/officeDocument/2006/relationships/oleObject" Target="../embeddings/oleObject39.bin"/></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66.wmf"/><Relationship Id="rId1" Type="http://schemas.openxmlformats.org/officeDocument/2006/relationships/oleObject" Target="../embeddings/oleObject40.bin"/></Relationships>
</file>

<file path=ppt/slides/_rels/slide73.xml.rels><?xml version="1.0" encoding="UTF-8" standalone="yes"?>
<Relationships xmlns="http://schemas.openxmlformats.org/package/2006/relationships"><Relationship Id="rId6" Type="http://schemas.openxmlformats.org/officeDocument/2006/relationships/vmlDrawing" Target="../drawings/vmlDrawing27.vml"/><Relationship Id="rId5" Type="http://schemas.openxmlformats.org/officeDocument/2006/relationships/slideLayout" Target="../slideLayouts/slideLayout2.xml"/><Relationship Id="rId4" Type="http://schemas.openxmlformats.org/officeDocument/2006/relationships/image" Target="../media/image68.wmf"/><Relationship Id="rId3" Type="http://schemas.openxmlformats.org/officeDocument/2006/relationships/oleObject" Target="../embeddings/oleObject42.bin"/><Relationship Id="rId2" Type="http://schemas.openxmlformats.org/officeDocument/2006/relationships/image" Target="../media/image67.wmf"/><Relationship Id="rId1" Type="http://schemas.openxmlformats.org/officeDocument/2006/relationships/oleObject" Target="../embeddings/oleObject41.bin"/></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GIF"/></Relationships>
</file>

<file path=ppt/slides/_rels/slide77.xml.rels><?xml version="1.0" encoding="UTF-8" standalone="yes"?>
<Relationships xmlns="http://schemas.openxmlformats.org/package/2006/relationships"><Relationship Id="rId8" Type="http://schemas.openxmlformats.org/officeDocument/2006/relationships/vmlDrawing" Target="../drawings/vmlDrawing28.vml"/><Relationship Id="rId7" Type="http://schemas.openxmlformats.org/officeDocument/2006/relationships/slideLayout" Target="../slideLayouts/slideLayout2.xml"/><Relationship Id="rId6" Type="http://schemas.openxmlformats.org/officeDocument/2006/relationships/image" Target="../media/image73.wmf"/><Relationship Id="rId5" Type="http://schemas.openxmlformats.org/officeDocument/2006/relationships/oleObject" Target="../embeddings/oleObject45.bin"/><Relationship Id="rId4" Type="http://schemas.openxmlformats.org/officeDocument/2006/relationships/image" Target="../media/image72.wmf"/><Relationship Id="rId3" Type="http://schemas.openxmlformats.org/officeDocument/2006/relationships/oleObject" Target="../embeddings/oleObject44.bin"/><Relationship Id="rId2" Type="http://schemas.openxmlformats.org/officeDocument/2006/relationships/image" Target="../media/image71.wmf"/><Relationship Id="rId1" Type="http://schemas.openxmlformats.org/officeDocument/2006/relationships/oleObject" Target="../embeddings/oleObject43.bin"/></Relationships>
</file>

<file path=ppt/slides/_rels/slide78.xml.rels><?xml version="1.0" encoding="UTF-8" standalone="yes"?>
<Relationships xmlns="http://schemas.openxmlformats.org/package/2006/relationships"><Relationship Id="rId6" Type="http://schemas.openxmlformats.org/officeDocument/2006/relationships/vmlDrawing" Target="../drawings/vmlDrawing29.vml"/><Relationship Id="rId5" Type="http://schemas.openxmlformats.org/officeDocument/2006/relationships/slideLayout" Target="../slideLayouts/slideLayout2.xml"/><Relationship Id="rId4" Type="http://schemas.openxmlformats.org/officeDocument/2006/relationships/image" Target="../media/image75.wmf"/><Relationship Id="rId3" Type="http://schemas.openxmlformats.org/officeDocument/2006/relationships/oleObject" Target="../embeddings/oleObject47.bin"/><Relationship Id="rId2" Type="http://schemas.openxmlformats.org/officeDocument/2006/relationships/image" Target="../media/image74.wmf"/><Relationship Id="rId1" Type="http://schemas.openxmlformats.org/officeDocument/2006/relationships/oleObject" Target="../embeddings/oleObject46.bin"/></Relationships>
</file>

<file path=ppt/slides/_rels/slide79.xml.rels><?xml version="1.0" encoding="UTF-8" standalone="yes"?>
<Relationships xmlns="http://schemas.openxmlformats.org/package/2006/relationships"><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76.wmf"/><Relationship Id="rId3" Type="http://schemas.openxmlformats.org/officeDocument/2006/relationships/oleObject" Target="../embeddings/oleObject49.bin"/><Relationship Id="rId2" Type="http://schemas.openxmlformats.org/officeDocument/2006/relationships/image" Target="../media/image73.wmf"/><Relationship Id="rId1" Type="http://schemas.openxmlformats.org/officeDocument/2006/relationships/oleObject" Target="../embeddings/oleObject48.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hyperlink" Target="http://visualqa.org/" TargetMode="External"/></Relationships>
</file>

<file path=ppt/slides/_rels/slide80.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2.xml"/><Relationship Id="rId4" Type="http://schemas.openxmlformats.org/officeDocument/2006/relationships/image" Target="../media/image77.wmf"/><Relationship Id="rId3" Type="http://schemas.openxmlformats.org/officeDocument/2006/relationships/oleObject" Target="../embeddings/oleObject51.bin"/><Relationship Id="rId2" Type="http://schemas.openxmlformats.org/officeDocument/2006/relationships/image" Target="../media/image76.wmf"/><Relationship Id="rId1" Type="http://schemas.openxmlformats.org/officeDocument/2006/relationships/oleObject" Target="../embeddings/oleObject50.bin"/></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79.wmf"/><Relationship Id="rId1" Type="http://schemas.openxmlformats.org/officeDocument/2006/relationships/oleObject" Target="../embeddings/oleObject52.bin"/></Relationships>
</file>

<file path=ppt/slides/_rels/slide84.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2.xml"/><Relationship Id="rId2" Type="http://schemas.openxmlformats.org/officeDocument/2006/relationships/image" Target="../media/image80.wmf"/><Relationship Id="rId1" Type="http://schemas.openxmlformats.org/officeDocument/2006/relationships/oleObject" Target="../embeddings/oleObject53.bin"/></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34.vml"/><Relationship Id="rId3" Type="http://schemas.openxmlformats.org/officeDocument/2006/relationships/slideLayout" Target="../slideLayouts/slideLayout2.xml"/><Relationship Id="rId2" Type="http://schemas.openxmlformats.org/officeDocument/2006/relationships/image" Target="../media/image83.wmf"/><Relationship Id="rId1" Type="http://schemas.openxmlformats.org/officeDocument/2006/relationships/oleObject" Target="../embeddings/oleObject54.bin"/></Relationships>
</file>

<file path=ppt/slides/_rels/slide91.xml.rels><?xml version="1.0" encoding="UTF-8" standalone="yes"?>
<Relationships xmlns="http://schemas.openxmlformats.org/package/2006/relationships"><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84.wmf"/><Relationship Id="rId1" Type="http://schemas.openxmlformats.org/officeDocument/2006/relationships/oleObject" Target="../embeddings/oleObject55.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ctrTitle"/>
          </p:nvPr>
        </p:nvSpPr>
        <p:spPr>
          <a:xfrm>
            <a:off x="228600" y="1181100"/>
            <a:ext cx="8610600" cy="2019300"/>
          </a:xfrm>
        </p:spPr>
        <p:txBody>
          <a:bodyPr vert="horz" wrap="square" lIns="91440" tIns="45720" rIns="91440" bIns="45720" anchor="b"/>
          <a:lstStyle/>
          <a:p>
            <a:pPr eaLnBrk="1" hangingPunct="1"/>
            <a:r>
              <a:rPr lang="zh-CN" altLang="en-US" sz="4600" dirty="0">
                <a:solidFill>
                  <a:schemeClr val="tx1"/>
                </a:solidFill>
                <a:latin typeface="Times New Roman" panose="02020603050405020304" pitchFamily="18" charset="0"/>
                <a:ea typeface="黑体" panose="02010609060101010101" pitchFamily="2" charset="-122"/>
                <a:cs typeface="+mj-cs"/>
              </a:rPr>
              <a:t>第 </a:t>
            </a:r>
            <a:r>
              <a:rPr lang="en-US" altLang="zh-CN" sz="4600" dirty="0">
                <a:solidFill>
                  <a:schemeClr val="tx1"/>
                </a:solidFill>
                <a:latin typeface="Times New Roman" panose="02020603050405020304" pitchFamily="18" charset="0"/>
                <a:ea typeface="黑体" panose="02010609060101010101" pitchFamily="2" charset="-122"/>
                <a:cs typeface="+mj-cs"/>
              </a:rPr>
              <a:t>8 </a:t>
            </a:r>
            <a:r>
              <a:rPr lang="zh-CN" altLang="en-US" sz="4600" dirty="0">
                <a:solidFill>
                  <a:schemeClr val="tx1"/>
                </a:solidFill>
                <a:latin typeface="Times New Roman" panose="02020603050405020304" pitchFamily="18" charset="0"/>
                <a:ea typeface="黑体" panose="02010609060101010101" pitchFamily="2" charset="-122"/>
                <a:cs typeface="+mj-cs"/>
              </a:rPr>
              <a:t>章   深度学习</a:t>
            </a:r>
            <a:endParaRPr lang="zh-CN" altLang="en-US" sz="4600" dirty="0">
              <a:solidFill>
                <a:schemeClr val="tx1"/>
              </a:solidFill>
              <a:latin typeface="Times New Roman" panose="02020603050405020304" pitchFamily="18" charset="0"/>
              <a:ea typeface="黑体" panose="02010609060101010101" pitchFamily="2" charset="-122"/>
              <a:cs typeface="+mj-cs"/>
            </a:endParaRPr>
          </a:p>
        </p:txBody>
      </p:sp>
      <p:sp>
        <p:nvSpPr>
          <p:cNvPr id="52227" name="Rectangle 4"/>
          <p:cNvSpPr>
            <a:spLocks noGrp="1"/>
          </p:cNvSpPr>
          <p:nvPr>
            <p:ph type="subTitle" idx="1"/>
          </p:nvPr>
        </p:nvSpPr>
        <p:spPr>
          <a:xfrm>
            <a:off x="609600" y="3505200"/>
            <a:ext cx="8382000" cy="2362835"/>
          </a:xfrm>
        </p:spPr>
        <p:txBody>
          <a:bodyPr vert="horz" wrap="square" lIns="91440" tIns="45720" rIns="91440" bIns="45720" anchor="t"/>
          <a:lstStyle/>
          <a:p>
            <a:pPr algn="l" eaLnBrk="1" hangingPunct="1">
              <a:lnSpc>
                <a:spcPct val="110000"/>
              </a:lnSpc>
              <a:buFont typeface="Wingdings" panose="05000000000000000000" pitchFamily="2" charset="2"/>
            </a:pPr>
            <a:r>
              <a:rPr lang="zh-CN" altLang="en-US" sz="2400" b="1" dirty="0">
                <a:solidFill>
                  <a:schemeClr val="accent2"/>
                </a:solidFill>
                <a:latin typeface="Times New Roman" panose="02020603050405020304" pitchFamily="18" charset="0"/>
                <a:ea typeface="华文琥珀" panose="02010800040101010101" pitchFamily="2" charset="-122"/>
                <a:cs typeface="+mn-cs"/>
              </a:rPr>
              <a:t>教材：</a:t>
            </a:r>
            <a:r>
              <a:rPr lang="zh-CN" altLang="en-US" sz="2400" b="1" dirty="0">
                <a:solidFill>
                  <a:srgbClr val="0000FF"/>
                </a:solidFill>
                <a:latin typeface="Times New Roman" panose="02020603050405020304" pitchFamily="18" charset="0"/>
                <a:ea typeface="楷体_GB2312" panose="02010609030101010101" pitchFamily="49" charset="-122"/>
                <a:cs typeface="+mn-cs"/>
              </a:rPr>
              <a:t>          王万良</a:t>
            </a:r>
            <a:r>
              <a:rPr lang="en-US" altLang="zh-CN" sz="2400" b="1" dirty="0">
                <a:solidFill>
                  <a:srgbClr val="0000FF"/>
                </a:solidFill>
                <a:latin typeface="Times New Roman" panose="02020603050405020304" pitchFamily="18" charset="0"/>
                <a:ea typeface="楷体_GB2312" panose="02010609030101010101" pitchFamily="49" charset="-122"/>
                <a:cs typeface="+mn-cs"/>
              </a:rPr>
              <a:t>《</a:t>
            </a:r>
            <a:r>
              <a:rPr lang="zh-CN" altLang="en-US" sz="2400" b="1" dirty="0">
                <a:solidFill>
                  <a:srgbClr val="0000FF"/>
                </a:solidFill>
                <a:latin typeface="Times New Roman" panose="02020603050405020304" pitchFamily="18" charset="0"/>
                <a:ea typeface="楷体_GB2312" panose="02010609030101010101" pitchFamily="49" charset="-122"/>
                <a:cs typeface="+mn-cs"/>
              </a:rPr>
              <a:t>人工智能导论</a:t>
            </a:r>
            <a:r>
              <a:rPr lang="en-US" altLang="zh-CN" sz="2400" b="1" dirty="0">
                <a:solidFill>
                  <a:srgbClr val="0000FF"/>
                </a:solidFill>
                <a:latin typeface="Times New Roman" panose="02020603050405020304" pitchFamily="18" charset="0"/>
                <a:ea typeface="楷体_GB2312" panose="02010609030101010101" pitchFamily="49" charset="-122"/>
                <a:cs typeface="+mn-cs"/>
              </a:rPr>
              <a:t>》</a:t>
            </a:r>
            <a:r>
              <a:rPr lang="zh-CN" altLang="en-US" sz="2400" b="1" dirty="0">
                <a:solidFill>
                  <a:srgbClr val="0000FF"/>
                </a:solidFill>
                <a:latin typeface="Times New Roman" panose="02020603050405020304" pitchFamily="18" charset="0"/>
                <a:ea typeface="楷体_GB2312" panose="02010609030101010101" pitchFamily="49" charset="-122"/>
                <a:cs typeface="+mn-cs"/>
              </a:rPr>
              <a:t>（第</a:t>
            </a:r>
            <a:r>
              <a:rPr lang="en-US" altLang="zh-CN" sz="2400" b="1" dirty="0">
                <a:solidFill>
                  <a:srgbClr val="0000FF"/>
                </a:solidFill>
                <a:latin typeface="Times New Roman" panose="02020603050405020304" pitchFamily="18" charset="0"/>
                <a:ea typeface="楷体_GB2312" panose="02010609030101010101" pitchFamily="49" charset="-122"/>
                <a:cs typeface="+mn-cs"/>
              </a:rPr>
              <a:t>4</a:t>
            </a:r>
            <a:r>
              <a:rPr lang="zh-CN" altLang="en-US" sz="2400" b="1" dirty="0">
                <a:solidFill>
                  <a:srgbClr val="0000FF"/>
                </a:solidFill>
                <a:latin typeface="Times New Roman" panose="02020603050405020304" pitchFamily="18" charset="0"/>
                <a:ea typeface="楷体_GB2312" panose="02010609030101010101" pitchFamily="49" charset="-122"/>
                <a:cs typeface="+mn-cs"/>
              </a:rPr>
              <a:t>版</a:t>
            </a:r>
            <a:r>
              <a:rPr lang="zh-CN" altLang="en-US" sz="2400" b="1" dirty="0" smtClean="0">
                <a:solidFill>
                  <a:srgbClr val="0000FF"/>
                </a:solidFill>
                <a:latin typeface="Times New Roman" panose="02020603050405020304" pitchFamily="18" charset="0"/>
                <a:ea typeface="楷体_GB2312" panose="02010609030101010101" pitchFamily="49" charset="-122"/>
                <a:cs typeface="+mn-cs"/>
              </a:rPr>
              <a:t>）</a:t>
            </a:r>
            <a:endParaRPr lang="en-US" altLang="zh-CN" sz="2400" b="1" dirty="0" smtClean="0">
              <a:solidFill>
                <a:srgbClr val="0000FF"/>
              </a:solidFill>
              <a:latin typeface="Times New Roman" panose="02020603050405020304" pitchFamily="18" charset="0"/>
              <a:ea typeface="楷体_GB2312" panose="02010609030101010101" pitchFamily="49" charset="-122"/>
              <a:cs typeface="+mn-cs"/>
            </a:endParaRPr>
          </a:p>
          <a:p>
            <a:pPr algn="l"/>
            <a:r>
              <a:rPr lang="zh-CN" altLang="en-US" sz="2400" b="1" dirty="0">
                <a:solidFill>
                  <a:srgbClr val="0000FF"/>
                </a:solidFill>
                <a:latin typeface="Times New Roman" panose="02020603050405020304" pitchFamily="18" charset="0"/>
                <a:ea typeface="楷体_GB2312" panose="02010609030101010101" pitchFamily="49" charset="-122"/>
                <a:sym typeface="宋体" panose="02010600030101010101" pitchFamily="2" charset="-122"/>
              </a:rPr>
              <a:t>https://www.icourse163.org/course/ZJUT-1002694018</a:t>
            </a:r>
            <a:endParaRPr lang="zh-CN" altLang="en-US" sz="2400" b="1" dirty="0">
              <a:solidFill>
                <a:srgbClr val="0000FF"/>
              </a:solidFill>
              <a:latin typeface="Times New Roman" panose="02020603050405020304" pitchFamily="18" charset="0"/>
              <a:ea typeface="楷体_GB2312" panose="02010609030101010101" pitchFamily="49" charset="-122"/>
            </a:endParaRPr>
          </a:p>
          <a:p>
            <a:pPr algn="l"/>
            <a:r>
              <a:rPr lang="zh-CN" altLang="en-US" sz="2400" b="1" dirty="0">
                <a:solidFill>
                  <a:schemeClr val="accent2"/>
                </a:solidFill>
                <a:latin typeface="华文琥珀" panose="02010800040101010101" pitchFamily="2" charset="-122"/>
                <a:ea typeface="华文琥珀" panose="02010800040101010101" pitchFamily="2" charset="-122"/>
                <a:sym typeface="宋体" panose="02010600030101010101" pitchFamily="2" charset="-122"/>
              </a:rPr>
              <a:t>社区资源</a:t>
            </a:r>
            <a:r>
              <a:rPr lang="zh-CN" altLang="en-US" sz="2400" b="1" dirty="0">
                <a:solidFill>
                  <a:srgbClr val="0000FF"/>
                </a:solidFill>
                <a:latin typeface="Times New Roman" panose="02020603050405020304" pitchFamily="18" charset="0"/>
                <a:ea typeface="楷体_GB2312" panose="02010609030101010101" pitchFamily="49" charset="-122"/>
                <a:sym typeface="宋体" panose="02010600030101010101" pitchFamily="2" charset="-122"/>
              </a:rPr>
              <a:t>：</a:t>
            </a:r>
            <a:r>
              <a:rPr lang="zh-CN" altLang="en-US" sz="2400" b="1" dirty="0">
                <a:solidFill>
                  <a:srgbClr val="0000FF"/>
                </a:solidFill>
                <a:latin typeface="Times New Roman" panose="02020603050405020304" pitchFamily="18" charset="0"/>
                <a:ea typeface="楷体_GB2312" panose="02010609030101010101" pitchFamily="49" charset="-122"/>
                <a:sym typeface="宋体" panose="02010600030101010101" pitchFamily="2" charset="-122"/>
              </a:rPr>
              <a:t>https://github.com/Microsoft/ai-edu</a:t>
            </a:r>
            <a:endParaRPr lang="zh-CN" altLang="en-US" sz="2400" b="1" dirty="0">
              <a:solidFill>
                <a:srgbClr val="0000FF"/>
              </a:solidFill>
              <a:latin typeface="Times New Roman" panose="02020603050405020304" pitchFamily="18" charset="0"/>
              <a:ea typeface="楷体_GB2312" panose="02010609030101010101" pitchFamily="49" charset="-122"/>
              <a:sym typeface="宋体" panose="02010600030101010101" pitchFamily="2" charset="-122"/>
            </a:endParaRPr>
          </a:p>
          <a:p>
            <a:pPr algn="l"/>
            <a:r>
              <a:rPr lang="zh-CN" altLang="en-US" sz="2400" b="1" dirty="0">
                <a:solidFill>
                  <a:schemeClr val="accent2"/>
                </a:solidFill>
                <a:latin typeface="华文琥珀" panose="02010800040101010101" pitchFamily="2" charset="-122"/>
                <a:ea typeface="华文琥珀" panose="02010800040101010101" pitchFamily="2" charset="-122"/>
                <a:sym typeface="宋体" panose="02010600030101010101" pitchFamily="2" charset="-122"/>
              </a:rPr>
              <a:t>参</a:t>
            </a:r>
            <a:r>
              <a:rPr lang="zh-CN" altLang="en-US" sz="2400" b="1" dirty="0">
                <a:solidFill>
                  <a:schemeClr val="accent2"/>
                </a:solidFill>
                <a:latin typeface="华文琥珀" panose="02010800040101010101" pitchFamily="2" charset="-122"/>
                <a:ea typeface="华文琥珀" panose="02010800040101010101" pitchFamily="2" charset="-122"/>
                <a:sym typeface="宋体" panose="02010600030101010101" pitchFamily="2" charset="-122"/>
              </a:rPr>
              <a:t>考MOOC</a:t>
            </a:r>
            <a:r>
              <a:rPr lang="zh-CN" altLang="en-US" sz="2400" b="1" dirty="0">
                <a:solidFill>
                  <a:srgbClr val="0000FF"/>
                </a:solidFill>
                <a:latin typeface="Times New Roman" panose="02020603050405020304" pitchFamily="18" charset="0"/>
                <a:ea typeface="楷体_GB2312" panose="02010609030101010101" pitchFamily="49" charset="-122"/>
                <a:sym typeface="宋体" panose="02010600030101010101" pitchFamily="2" charset="-122"/>
              </a:rPr>
              <a:t>：人工智能：模型与算法（浙大吴飞）</a:t>
            </a:r>
            <a:endParaRPr lang="zh-CN" altLang="en-US" sz="2400" b="1" dirty="0">
              <a:solidFill>
                <a:srgbClr val="0000FF"/>
              </a:solidFill>
              <a:latin typeface="Times New Roman" panose="02020603050405020304" pitchFamily="18" charset="0"/>
              <a:ea typeface="楷体_GB2312" panose="02010609030101010101" pitchFamily="49" charset="-122"/>
              <a:sym typeface="宋体" panose="02010600030101010101" pitchFamily="2" charset="-122"/>
            </a:endParaRPr>
          </a:p>
          <a:p>
            <a:pPr algn="l" eaLnBrk="1" hangingPunct="1">
              <a:lnSpc>
                <a:spcPct val="110000"/>
              </a:lnSpc>
              <a:spcBef>
                <a:spcPct val="40000"/>
              </a:spcBef>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cs typeface="+mn-cs"/>
            </a:endParaRPr>
          </a:p>
          <a:p>
            <a:pPr algn="l" eaLnBrk="1" hangingPunct="1">
              <a:lnSpc>
                <a:spcPct val="110000"/>
              </a:lnSpc>
              <a:spcBef>
                <a:spcPct val="40000"/>
              </a:spcBef>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cs typeface="+mn-cs"/>
              </a:rPr>
              <a:t>          </a:t>
            </a:r>
            <a:endParaRPr lang="en-US" altLang="zh-CN" sz="2400" b="1" dirty="0">
              <a:solidFill>
                <a:srgbClr val="0000FF"/>
              </a:solidFill>
              <a:latin typeface="Times New Roman" panose="02020603050405020304" pitchFamily="18" charset="0"/>
              <a:ea typeface="楷体_GB2312" panose="02010609030101010101" pitchFamily="49" charset="-122"/>
              <a:cs typeface="+mn-cs"/>
            </a:endParaRPr>
          </a:p>
        </p:txBody>
      </p:sp>
    </p:spTree>
  </p:cSld>
  <p:clrMapOvr>
    <a:masterClrMapping/>
  </p:clrMapOvr>
  <p:transition advTm="375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浅层神经网络</a:t>
            </a:r>
            <a:endParaRPr lang="zh-CN" altLang="en-US"/>
          </a:p>
        </p:txBody>
      </p:sp>
      <p:sp>
        <p:nvSpPr>
          <p:cNvPr id="3" name="内容占位符 2"/>
          <p:cNvSpPr>
            <a:spLocks noGrp="1"/>
          </p:cNvSpPr>
          <p:nvPr>
            <p:ph idx="1"/>
          </p:nvPr>
        </p:nvSpPr>
        <p:spPr/>
        <p:txBody>
          <a:bodyPr/>
          <a:p>
            <a:r>
              <a:rPr lang="zh-CN" altLang="en-US" sz="2400"/>
              <a:t>人工神经网络 (Artificial Neural Network)</a:t>
            </a:r>
            <a:endParaRPr lang="zh-CN" altLang="en-US" sz="2400"/>
          </a:p>
          <a:p>
            <a:pPr lvl="1"/>
            <a:r>
              <a:rPr lang="zh-CN" altLang="en-US" sz="2000"/>
              <a:t>由大量的节点（或称神经元）之间相互联接构成。</a:t>
            </a:r>
            <a:endParaRPr lang="zh-CN" altLang="en-US" sz="2000"/>
          </a:p>
          <a:p>
            <a:pPr lvl="1"/>
            <a:r>
              <a:rPr lang="zh-CN" altLang="en-US" sz="2000"/>
              <a:t>每个节点代表一种特定的输出函数，称为</a:t>
            </a:r>
            <a:r>
              <a:rPr lang="zh-CN" altLang="en-US" sz="2000">
                <a:solidFill>
                  <a:srgbClr val="FF0000"/>
                </a:solidFill>
              </a:rPr>
              <a:t>激励函数</a:t>
            </a:r>
            <a:r>
              <a:rPr lang="zh-CN" altLang="en-US" sz="2000"/>
              <a:t>（activation function）。</a:t>
            </a:r>
            <a:endParaRPr lang="zh-CN" altLang="en-US" sz="2000"/>
          </a:p>
          <a:p>
            <a:pPr lvl="1"/>
            <a:r>
              <a:rPr lang="zh-CN" altLang="en-US" sz="2000"/>
              <a:t>每两个节点间的连接都代表一个对于通过该连接信号的加权值，称之为</a:t>
            </a:r>
            <a:r>
              <a:rPr lang="zh-CN" altLang="en-US" sz="2000">
                <a:solidFill>
                  <a:srgbClr val="FF0000"/>
                </a:solidFill>
              </a:rPr>
              <a:t>权重</a:t>
            </a:r>
            <a:endParaRPr lang="zh-CN" altLang="en-US" sz="2000">
              <a:solidFill>
                <a:srgbClr val="FF0000"/>
              </a:solidFill>
            </a:endParaRPr>
          </a:p>
        </p:txBody>
      </p:sp>
    </p:spTree>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916940"/>
            <a:ext cx="8642350" cy="5400675"/>
          </a:xfrm>
        </p:spPr>
        <p:txBody>
          <a:bodyPr/>
          <a:p>
            <a:r>
              <a:rPr lang="zh-CN" altLang="en-US" sz="2400"/>
              <a:t> 添加一个激活层</a:t>
            </a:r>
            <a:endParaRPr lang="zh-CN" altLang="en-US" sz="2400"/>
          </a:p>
          <a:p>
            <a:pPr lvl="1"/>
            <a:r>
              <a:rPr lang="zh-CN" altLang="en-US" sz="2225"/>
              <a:t>经过 ReLU 函数之后猫的图片</a:t>
            </a:r>
            <a:endParaRPr lang="zh-CN" altLang="en-US" sz="2225"/>
          </a:p>
          <a:p>
            <a:pPr lvl="2"/>
            <a:r>
              <a:rPr lang="zh-CN" altLang="en-US" sz="1965"/>
              <a:t>通过添加 ReLU 激活函数，去掉了许多非蓝色区</a:t>
            </a:r>
            <a:endParaRPr lang="zh-CN" altLang="en-US" sz="1965"/>
          </a:p>
        </p:txBody>
      </p:sp>
      <p:pic>
        <p:nvPicPr>
          <p:cNvPr id="4" name="图片 3" descr="catRelu"/>
          <p:cNvPicPr>
            <a:picLocks noChangeAspect="1"/>
          </p:cNvPicPr>
          <p:nvPr/>
        </p:nvPicPr>
        <p:blipFill>
          <a:blip r:embed="rId1"/>
          <a:stretch>
            <a:fillRect/>
          </a:stretch>
        </p:blipFill>
        <p:spPr>
          <a:xfrm>
            <a:off x="1511300" y="2257425"/>
            <a:ext cx="5238750" cy="3676650"/>
          </a:xfrm>
          <a:prstGeom prst="rect">
            <a:avLst/>
          </a:prstGeom>
        </p:spPr>
      </p:pic>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916940"/>
            <a:ext cx="8642350" cy="5400675"/>
          </a:xfrm>
        </p:spPr>
        <p:txBody>
          <a:bodyPr/>
          <a:p>
            <a:r>
              <a:rPr lang="zh-CN" altLang="en-US" sz="2400"/>
              <a:t> 添加一个池化层</a:t>
            </a:r>
            <a:endParaRPr lang="zh-CN" altLang="en-US" sz="2400"/>
          </a:p>
          <a:p>
            <a:pPr lvl="1"/>
            <a:r>
              <a:rPr lang="zh-CN" altLang="en-US" sz="2225"/>
              <a:t>池大小 2x2</a:t>
            </a:r>
            <a:endParaRPr lang="zh-CN" altLang="en-US" sz="2225"/>
          </a:p>
          <a:p>
            <a:pPr lvl="2"/>
            <a:r>
              <a:rPr lang="zh-CN" altLang="en-US" sz="1965"/>
              <a:t>猫图片色块化</a:t>
            </a:r>
            <a:endParaRPr lang="zh-CN" altLang="en-US" sz="1965"/>
          </a:p>
        </p:txBody>
      </p:sp>
      <p:pic>
        <p:nvPicPr>
          <p:cNvPr id="4" name="图片 3" descr="catpooling"/>
          <p:cNvPicPr>
            <a:picLocks noChangeAspect="1"/>
          </p:cNvPicPr>
          <p:nvPr/>
        </p:nvPicPr>
        <p:blipFill>
          <a:blip r:embed="rId1"/>
          <a:stretch>
            <a:fillRect/>
          </a:stretch>
        </p:blipFill>
        <p:spPr>
          <a:xfrm>
            <a:off x="1059815" y="2288540"/>
            <a:ext cx="5238750" cy="3695700"/>
          </a:xfrm>
          <a:prstGeom prst="rect">
            <a:avLst/>
          </a:prstGeom>
        </p:spPr>
      </p:pic>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916940"/>
            <a:ext cx="8642350" cy="5400675"/>
          </a:xfrm>
        </p:spPr>
        <p:txBody>
          <a:bodyPr/>
          <a:p>
            <a:r>
              <a:rPr lang="zh-CN" altLang="en-US" sz="2400"/>
              <a:t> 添加一个池化层</a:t>
            </a:r>
            <a:endParaRPr lang="zh-CN" altLang="en-US" sz="2400"/>
          </a:p>
          <a:p>
            <a:pPr lvl="1"/>
            <a:r>
              <a:rPr lang="zh-CN" altLang="en-US" sz="2225"/>
              <a:t>池大小 </a:t>
            </a:r>
            <a:r>
              <a:rPr lang="en-US" altLang="zh-CN" sz="2225"/>
              <a:t>5</a:t>
            </a:r>
            <a:r>
              <a:rPr lang="zh-CN" altLang="en-US" sz="2225"/>
              <a:t>x</a:t>
            </a:r>
            <a:r>
              <a:rPr lang="en-US" altLang="zh-CN" sz="2225"/>
              <a:t>5</a:t>
            </a:r>
            <a:endParaRPr lang="zh-CN" altLang="en-US" sz="2225"/>
          </a:p>
          <a:p>
            <a:pPr lvl="2"/>
            <a:r>
              <a:rPr lang="zh-CN" altLang="en-US" sz="1965"/>
              <a:t>猫图片色块化</a:t>
            </a:r>
            <a:endParaRPr lang="zh-CN" altLang="en-US" sz="1965"/>
          </a:p>
        </p:txBody>
      </p:sp>
      <p:pic>
        <p:nvPicPr>
          <p:cNvPr id="5" name="图片 4" descr="catpooling1"/>
          <p:cNvPicPr>
            <a:picLocks noChangeAspect="1"/>
          </p:cNvPicPr>
          <p:nvPr/>
        </p:nvPicPr>
        <p:blipFill>
          <a:blip r:embed="rId1"/>
          <a:stretch>
            <a:fillRect/>
          </a:stretch>
        </p:blipFill>
        <p:spPr>
          <a:xfrm>
            <a:off x="3385820" y="1507490"/>
            <a:ext cx="5238750" cy="4219575"/>
          </a:xfrm>
          <a:prstGeom prst="rect">
            <a:avLst/>
          </a:prstGeom>
        </p:spPr>
      </p:pic>
    </p:spTree>
  </p:cSld>
  <p:clrMapOvr>
    <a:masterClrMapping/>
  </p:clrMapOvr>
  <p:transition>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916940"/>
            <a:ext cx="3251835" cy="5400675"/>
          </a:xfrm>
        </p:spPr>
        <p:txBody>
          <a:bodyPr/>
          <a:p>
            <a:r>
              <a:rPr lang="zh-CN" altLang="en-US" sz="2400"/>
              <a:t>激活（Activation）与最大池化（MaxPooling）</a:t>
            </a:r>
            <a:endParaRPr lang="zh-CN" altLang="en-US" sz="2400"/>
          </a:p>
        </p:txBody>
      </p:sp>
      <p:pic>
        <p:nvPicPr>
          <p:cNvPr id="4" name="图片 3" descr="maxpooling2"/>
          <p:cNvPicPr>
            <a:picLocks noChangeAspect="1"/>
          </p:cNvPicPr>
          <p:nvPr/>
        </p:nvPicPr>
        <p:blipFill>
          <a:blip r:embed="rId1"/>
          <a:stretch>
            <a:fillRect/>
          </a:stretch>
        </p:blipFill>
        <p:spPr>
          <a:xfrm>
            <a:off x="3502660" y="979170"/>
            <a:ext cx="5238750" cy="5781675"/>
          </a:xfrm>
          <a:prstGeom prst="rect">
            <a:avLst/>
          </a:prstGeom>
        </p:spPr>
      </p:pic>
    </p:spTree>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916940"/>
            <a:ext cx="8642350" cy="5400675"/>
          </a:xfrm>
        </p:spPr>
        <p:txBody>
          <a:bodyPr/>
          <a:p>
            <a:r>
              <a:rPr lang="zh-CN" altLang="en-US" sz="2400"/>
              <a:t>LeNet 模型处理的猫图片</a:t>
            </a:r>
            <a:endParaRPr lang="zh-CN" altLang="en-US" sz="2400"/>
          </a:p>
          <a:p>
            <a:pPr lvl="1"/>
            <a:r>
              <a:rPr lang="zh-CN" altLang="en-US" sz="2225"/>
              <a:t>卷积神经网络（ConvNet）能够提取图像的核心特征，并使用这些特征来识别包含类似特征的图像，因而十分强大。</a:t>
            </a:r>
            <a:endParaRPr lang="zh-CN" altLang="en-US" sz="2225"/>
          </a:p>
          <a:p>
            <a:pPr lvl="1"/>
            <a:r>
              <a:rPr lang="zh-CN" altLang="en-US" sz="2225"/>
              <a:t>该网络对诸如猫的胡须、鼻子和眼睛之类的区域关注较多。正是这些类型的特征将使得 CNN 能够将猫同鸟区分出来。</a:t>
            </a:r>
            <a:endParaRPr lang="zh-CN" altLang="en-US" sz="2225"/>
          </a:p>
        </p:txBody>
      </p:sp>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卷积神经网络应用</a:t>
            </a:r>
            <a:endParaRPr lang="zh-CN" altLang="en-US"/>
          </a:p>
        </p:txBody>
      </p:sp>
      <p:graphicFrame>
        <p:nvGraphicFramePr>
          <p:cNvPr id="4" name="内容占位符 3"/>
          <p:cNvGraphicFramePr>
            <a:graphicFrameLocks noChangeAspect="1"/>
          </p:cNvGraphicFramePr>
          <p:nvPr>
            <p:ph idx="1"/>
          </p:nvPr>
        </p:nvGraphicFramePr>
        <p:xfrm>
          <a:off x="396240" y="1604010"/>
          <a:ext cx="8351520" cy="2872740"/>
        </p:xfrm>
        <a:graphic>
          <a:graphicData uri="http://schemas.openxmlformats.org/presentationml/2006/ole">
            <mc:AlternateContent xmlns:mc="http://schemas.openxmlformats.org/markup-compatibility/2006">
              <mc:Choice xmlns:v="urn:schemas-microsoft-com:vml" Requires="v">
                <p:oleObj spid="_x0000_s5" name="" r:id="rId1" imgW="8351520" imgH="2872740" progId="Paint.Picture">
                  <p:embed/>
                </p:oleObj>
              </mc:Choice>
              <mc:Fallback>
                <p:oleObj name="" r:id="rId1" imgW="8351520" imgH="2872740" progId="Paint.Picture">
                  <p:embed/>
                  <p:pic>
                    <p:nvPicPr>
                      <p:cNvPr id="0" name="图片 4"/>
                      <p:cNvPicPr/>
                      <p:nvPr/>
                    </p:nvPicPr>
                    <p:blipFill>
                      <a:blip r:embed="rId2"/>
                      <a:stretch>
                        <a:fillRect/>
                      </a:stretch>
                    </p:blipFill>
                    <p:spPr>
                      <a:xfrm>
                        <a:off x="396240" y="1604010"/>
                        <a:ext cx="8351520" cy="2872740"/>
                      </a:xfrm>
                      <a:prstGeom prst="rect">
                        <a:avLst/>
                      </a:prstGeom>
                    </p:spPr>
                  </p:pic>
                </p:oleObj>
              </mc:Fallback>
            </mc:AlternateContent>
          </a:graphicData>
        </a:graphic>
      </p:graphicFrame>
    </p:spTree>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卷积神经网络应用：图像分类与定位</a:t>
            </a:r>
            <a:endParaRPr lang="zh-CN" altLang="en-US"/>
          </a:p>
        </p:txBody>
      </p:sp>
      <p:graphicFrame>
        <p:nvGraphicFramePr>
          <p:cNvPr id="4" name="内容占位符 3"/>
          <p:cNvGraphicFramePr>
            <a:graphicFrameLocks noChangeAspect="1"/>
          </p:cNvGraphicFramePr>
          <p:nvPr>
            <p:ph idx="1"/>
          </p:nvPr>
        </p:nvGraphicFramePr>
        <p:xfrm>
          <a:off x="664845" y="1410970"/>
          <a:ext cx="7597140" cy="3817620"/>
        </p:xfrm>
        <a:graphic>
          <a:graphicData uri="http://schemas.openxmlformats.org/presentationml/2006/ole">
            <mc:AlternateContent xmlns:mc="http://schemas.openxmlformats.org/markup-compatibility/2006">
              <mc:Choice xmlns:v="urn:schemas-microsoft-com:vml" Requires="v">
                <p:oleObj spid="_x0000_s5" name="" r:id="rId1" imgW="7597140" imgH="3817620" progId="Paint.Picture">
                  <p:embed/>
                </p:oleObj>
              </mc:Choice>
              <mc:Fallback>
                <p:oleObj name="" r:id="rId1" imgW="7597140" imgH="3817620" progId="Paint.Picture">
                  <p:embed/>
                  <p:pic>
                    <p:nvPicPr>
                      <p:cNvPr id="0" name="图片 4"/>
                      <p:cNvPicPr/>
                      <p:nvPr/>
                    </p:nvPicPr>
                    <p:blipFill>
                      <a:blip r:embed="rId2"/>
                      <a:stretch>
                        <a:fillRect/>
                      </a:stretch>
                    </p:blipFill>
                    <p:spPr>
                      <a:xfrm>
                        <a:off x="664845" y="1410970"/>
                        <a:ext cx="7597140" cy="3817620"/>
                      </a:xfrm>
                      <a:prstGeom prst="rect">
                        <a:avLst/>
                      </a:prstGeom>
                    </p:spPr>
                  </p:pic>
                </p:oleObj>
              </mc:Fallback>
            </mc:AlternateContent>
          </a:graphicData>
        </a:graphic>
      </p:graphicFrame>
    </p:spTree>
  </p:cSld>
  <p:clrMapOvr>
    <a:masterClrMapping/>
  </p:clrMapOvr>
  <p:transition>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卷积神经网络应用：图像分类与定位</a:t>
            </a:r>
            <a:endParaRPr lang="zh-CN" altLang="en-US"/>
          </a:p>
        </p:txBody>
      </p:sp>
      <p:graphicFrame>
        <p:nvGraphicFramePr>
          <p:cNvPr id="4" name="内容占位符 3"/>
          <p:cNvGraphicFramePr>
            <a:graphicFrameLocks noChangeAspect="1"/>
          </p:cNvGraphicFramePr>
          <p:nvPr>
            <p:ph idx="1"/>
          </p:nvPr>
        </p:nvGraphicFramePr>
        <p:xfrm>
          <a:off x="307975" y="1325880"/>
          <a:ext cx="8526780" cy="4564380"/>
        </p:xfrm>
        <a:graphic>
          <a:graphicData uri="http://schemas.openxmlformats.org/presentationml/2006/ole">
            <mc:AlternateContent xmlns:mc="http://schemas.openxmlformats.org/markup-compatibility/2006">
              <mc:Choice xmlns:v="urn:schemas-microsoft-com:vml" Requires="v">
                <p:oleObj spid="_x0000_s5" name="" r:id="rId1" imgW="8526780" imgH="4564380" progId="Paint.Picture">
                  <p:embed/>
                </p:oleObj>
              </mc:Choice>
              <mc:Fallback>
                <p:oleObj name="" r:id="rId1" imgW="8526780" imgH="4564380" progId="Paint.Picture">
                  <p:embed/>
                  <p:pic>
                    <p:nvPicPr>
                      <p:cNvPr id="0" name="图片 4"/>
                      <p:cNvPicPr/>
                      <p:nvPr/>
                    </p:nvPicPr>
                    <p:blipFill>
                      <a:blip r:embed="rId2"/>
                      <a:stretch>
                        <a:fillRect/>
                      </a:stretch>
                    </p:blipFill>
                    <p:spPr>
                      <a:xfrm>
                        <a:off x="307975" y="1325880"/>
                        <a:ext cx="8526780" cy="4564380"/>
                      </a:xfrm>
                      <a:prstGeom prst="rect">
                        <a:avLst/>
                      </a:prstGeom>
                    </p:spPr>
                  </p:pic>
                </p:oleObj>
              </mc:Fallback>
            </mc:AlternateContent>
          </a:graphicData>
        </a:graphic>
      </p:graphicFrame>
    </p:spTree>
  </p:cSld>
  <p:clrMapOvr>
    <a:masterClrMapping/>
  </p:clrMapOvr>
  <p:transition>
    <p:rand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卷积神经网络应用：图像分类与定位</a:t>
            </a:r>
            <a:endParaRPr lang="zh-CN" altLang="en-US"/>
          </a:p>
        </p:txBody>
      </p:sp>
      <p:graphicFrame>
        <p:nvGraphicFramePr>
          <p:cNvPr id="4" name="内容占位符 3"/>
          <p:cNvGraphicFramePr>
            <a:graphicFrameLocks noChangeAspect="1"/>
          </p:cNvGraphicFramePr>
          <p:nvPr>
            <p:ph idx="1"/>
          </p:nvPr>
        </p:nvGraphicFramePr>
        <p:xfrm>
          <a:off x="250825" y="1497965"/>
          <a:ext cx="8642350" cy="4219575"/>
        </p:xfrm>
        <a:graphic>
          <a:graphicData uri="http://schemas.openxmlformats.org/presentationml/2006/ole">
            <mc:AlternateContent xmlns:mc="http://schemas.openxmlformats.org/markup-compatibility/2006">
              <mc:Choice xmlns:v="urn:schemas-microsoft-com:vml" Requires="v">
                <p:oleObj spid="_x0000_s5" name="" r:id="rId1" imgW="9410700" imgH="4594860" progId="Paint.Picture">
                  <p:embed/>
                </p:oleObj>
              </mc:Choice>
              <mc:Fallback>
                <p:oleObj name="" r:id="rId1" imgW="9410700" imgH="4594860" progId="Paint.Picture">
                  <p:embed/>
                  <p:pic>
                    <p:nvPicPr>
                      <p:cNvPr id="0" name="图片 4"/>
                      <p:cNvPicPr/>
                      <p:nvPr/>
                    </p:nvPicPr>
                    <p:blipFill>
                      <a:blip r:embed="rId2"/>
                      <a:stretch>
                        <a:fillRect/>
                      </a:stretch>
                    </p:blipFill>
                    <p:spPr>
                      <a:xfrm>
                        <a:off x="250825" y="1497965"/>
                        <a:ext cx="8642350" cy="4219575"/>
                      </a:xfrm>
                      <a:prstGeom prst="rect">
                        <a:avLst/>
                      </a:prstGeom>
                    </p:spPr>
                  </p:pic>
                </p:oleObj>
              </mc:Fallback>
            </mc:AlternateContent>
          </a:graphicData>
        </a:graphic>
      </p:graphicFrame>
    </p:spTree>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提升卷积神经网络的技巧</a:t>
            </a:r>
            <a:endParaRPr lang="zh-CN" altLang="en-US"/>
          </a:p>
        </p:txBody>
      </p:sp>
      <p:sp>
        <p:nvSpPr>
          <p:cNvPr id="3" name="内容占位符 2"/>
          <p:cNvSpPr>
            <a:spLocks noGrp="1"/>
          </p:cNvSpPr>
          <p:nvPr>
            <p:ph idx="1"/>
          </p:nvPr>
        </p:nvSpPr>
        <p:spPr/>
        <p:txBody>
          <a:bodyPr/>
          <a:p>
            <a:r>
              <a:rPr lang="zh-CN" altLang="en-US"/>
              <a:t>1）数据增强；</a:t>
            </a:r>
            <a:endParaRPr lang="zh-CN" altLang="en-US"/>
          </a:p>
          <a:p>
            <a:r>
              <a:rPr lang="zh-CN" altLang="en-US"/>
              <a:t>2）图像预处理；</a:t>
            </a:r>
            <a:endParaRPr lang="zh-CN" altLang="en-US"/>
          </a:p>
          <a:p>
            <a:r>
              <a:rPr lang="zh-CN" altLang="en-US"/>
              <a:t>3）网络的初始化；</a:t>
            </a:r>
            <a:endParaRPr lang="zh-CN" altLang="en-US"/>
          </a:p>
          <a:p>
            <a:r>
              <a:rPr lang="zh-CN" altLang="en-US"/>
              <a:t>4）训练期间的小技巧；</a:t>
            </a:r>
            <a:endParaRPr lang="zh-CN" altLang="en-US"/>
          </a:p>
          <a:p>
            <a:r>
              <a:rPr lang="zh-CN" altLang="en-US"/>
              <a:t>5）激活函数的选择；</a:t>
            </a:r>
            <a:endParaRPr lang="zh-CN" altLang="en-US"/>
          </a:p>
          <a:p>
            <a:r>
              <a:rPr lang="zh-CN" altLang="en-US"/>
              <a:t>6）正则化策略；</a:t>
            </a:r>
            <a:endParaRPr lang="zh-CN" altLang="en-US"/>
          </a:p>
          <a:p>
            <a:r>
              <a:rPr lang="zh-CN" altLang="en-US"/>
              <a:t>7）从图中判断模型性能</a:t>
            </a:r>
            <a:endParaRPr lang="zh-CN" altLang="en-US"/>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浅层神经网络</a:t>
            </a:r>
            <a:endParaRPr lang="zh-CN" altLang="en-US"/>
          </a:p>
        </p:txBody>
      </p:sp>
      <p:sp>
        <p:nvSpPr>
          <p:cNvPr id="3" name="内容占位符 2"/>
          <p:cNvSpPr>
            <a:spLocks noGrp="1"/>
          </p:cNvSpPr>
          <p:nvPr>
            <p:ph idx="1"/>
          </p:nvPr>
        </p:nvSpPr>
        <p:spPr>
          <a:xfrm>
            <a:off x="146050" y="765175"/>
            <a:ext cx="8642350" cy="5400675"/>
          </a:xfrm>
        </p:spPr>
        <p:txBody>
          <a:bodyPr/>
          <a:p>
            <a:r>
              <a:rPr lang="zh-CN" altLang="en-US" sz="2400"/>
              <a:t>以房价预测模型为例。</a:t>
            </a:r>
            <a:endParaRPr lang="zh-CN" altLang="en-US" sz="2000"/>
          </a:p>
          <a:p>
            <a:pPr lvl="1"/>
            <a:r>
              <a:rPr lang="zh-CN" altLang="en-US" sz="2000"/>
              <a:t>给定m个样本数据{x,y}，xixi 是第i个房屋信息，每个输入数据都是一个四维向量，对应房屋的四个指标。y是样本标签，表示对应房屋的房价。</a:t>
            </a:r>
            <a:endParaRPr lang="zh-CN" altLang="en-US" sz="2000"/>
          </a:p>
          <a:p>
            <a:pPr lvl="1"/>
            <a:r>
              <a:rPr lang="zh-CN" altLang="en-US" sz="2000"/>
              <a:t>用样本数据来训练一个神经网络，当给定新的房屋信息时来预测房价。已知房屋的面积（size），卧室数目（#bedrooms），房屋的邮政编码（postal code），财富水平（wealth）。</a:t>
            </a:r>
            <a:endParaRPr lang="zh-CN" altLang="en-US" sz="2000"/>
          </a:p>
          <a:p>
            <a:pPr lvl="1"/>
            <a:r>
              <a:rPr lang="zh-CN" altLang="en-US" sz="2000"/>
              <a:t>构造出下面的神经网络模型</a:t>
            </a:r>
            <a:endParaRPr lang="zh-CN" altLang="en-US" sz="2000"/>
          </a:p>
          <a:p>
            <a:endParaRPr lang="zh-CN" altLang="en-US" sz="2000"/>
          </a:p>
        </p:txBody>
      </p:sp>
      <p:pic>
        <p:nvPicPr>
          <p:cNvPr id="4" name="图片 3" descr="HousePrice"/>
          <p:cNvPicPr>
            <a:picLocks noChangeAspect="1"/>
          </p:cNvPicPr>
          <p:nvPr/>
        </p:nvPicPr>
        <p:blipFill>
          <a:blip r:embed="rId1"/>
          <a:stretch>
            <a:fillRect/>
          </a:stretch>
        </p:blipFill>
        <p:spPr>
          <a:xfrm>
            <a:off x="4349115" y="3354070"/>
            <a:ext cx="4358005" cy="3044825"/>
          </a:xfrm>
          <a:prstGeom prst="rect">
            <a:avLst/>
          </a:prstGeom>
        </p:spPr>
      </p:pic>
    </p:spTree>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提升卷积神经网络的技巧</a:t>
            </a:r>
            <a:endParaRPr lang="zh-CN" altLang="en-US"/>
          </a:p>
        </p:txBody>
      </p:sp>
      <p:sp>
        <p:nvSpPr>
          <p:cNvPr id="3" name="内容占位符 2"/>
          <p:cNvSpPr>
            <a:spLocks noGrp="1"/>
          </p:cNvSpPr>
          <p:nvPr>
            <p:ph idx="1"/>
          </p:nvPr>
        </p:nvSpPr>
        <p:spPr/>
        <p:txBody>
          <a:bodyPr/>
          <a:p>
            <a:r>
              <a:rPr lang="zh-CN" altLang="en-US"/>
              <a:t>数据增强</a:t>
            </a:r>
            <a:endParaRPr lang="zh-CN" altLang="en-US"/>
          </a:p>
          <a:p>
            <a:pPr lvl="1"/>
            <a:r>
              <a:rPr lang="zh-CN" altLang="en-US"/>
              <a:t>深度网络一般需要大量的训练图像数据才能取得一个较好的性能</a:t>
            </a:r>
            <a:endParaRPr lang="zh-CN" altLang="en-US"/>
          </a:p>
          <a:p>
            <a:pPr lvl="2"/>
            <a:r>
              <a:rPr lang="zh-CN" altLang="en-US"/>
              <a:t>水平翻转，随机修剪和光照、彩色变换</a:t>
            </a:r>
            <a:endParaRPr lang="zh-CN" altLang="en-US"/>
          </a:p>
          <a:p>
            <a:pPr lvl="2"/>
            <a:r>
              <a:rPr lang="zh-CN" altLang="en-US"/>
              <a:t>多种不同处理的组合，例如，同时进行旋转和随机缩放</a:t>
            </a:r>
            <a:endParaRPr lang="zh-CN" altLang="en-US"/>
          </a:p>
          <a:p>
            <a:pPr lvl="2"/>
            <a:r>
              <a:rPr lang="zh-CN" altLang="en-US"/>
              <a:t>将所有像素的饱和度和值（HSV彩色空间的S和V分量）提高到0.25和4倍之间的倍数（对于一个色块内的所有像素都相同），将这些值乘以系数0.7和1.4，并且向它们添加一个在[-0.1,0.1]范围内的值</a:t>
            </a:r>
            <a:endParaRPr lang="zh-CN" altLang="en-US"/>
          </a:p>
          <a:p>
            <a:pPr lvl="2"/>
            <a:r>
              <a:rPr lang="zh-CN" altLang="en-US"/>
              <a:t>利用PCA改变训练图像中RGB通道的强度</a:t>
            </a:r>
            <a:endParaRPr lang="zh-CN" altLang="en-US"/>
          </a:p>
        </p:txBody>
      </p:sp>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提升卷积神经网络的技巧</a:t>
            </a:r>
            <a:endParaRPr lang="zh-CN" altLang="en-US"/>
          </a:p>
        </p:txBody>
      </p:sp>
      <p:sp>
        <p:nvSpPr>
          <p:cNvPr id="3" name="内容占位符 2"/>
          <p:cNvSpPr>
            <a:spLocks noGrp="1"/>
          </p:cNvSpPr>
          <p:nvPr>
            <p:ph idx="1"/>
          </p:nvPr>
        </p:nvSpPr>
        <p:spPr>
          <a:xfrm>
            <a:off x="142240" y="765175"/>
            <a:ext cx="8859520" cy="5788025"/>
          </a:xfrm>
        </p:spPr>
        <p:txBody>
          <a:bodyPr/>
          <a:p>
            <a:r>
              <a:rPr lang="zh-CN" altLang="en-US" sz="2400"/>
              <a:t>图像预处理</a:t>
            </a:r>
            <a:endParaRPr lang="zh-CN" altLang="en-US"/>
          </a:p>
          <a:p>
            <a:pPr lvl="1"/>
            <a:r>
              <a:rPr lang="zh-CN" altLang="en-US" sz="2000"/>
              <a:t>数据以0点为中心，然后做规范化操作，在Python中的操作为下面两行代码：</a:t>
            </a:r>
            <a:endParaRPr lang="zh-CN" altLang="en-US" sz="2000"/>
          </a:p>
          <a:p>
            <a:pPr lvl="2"/>
            <a:r>
              <a:rPr lang="zh-CN" altLang="en-US" sz="1600"/>
              <a:t>&gt;&gt;&gt; X -= np.mean(X, axis = 0)# zero-center</a:t>
            </a:r>
            <a:endParaRPr lang="zh-CN" altLang="en-US" sz="1600"/>
          </a:p>
          <a:p>
            <a:pPr lvl="2"/>
            <a:r>
              <a:rPr lang="zh-CN" altLang="en-US" sz="1600"/>
              <a:t>&gt;&gt;&gt; X /= np.std(X, axis = 0)# normalize</a:t>
            </a:r>
            <a:endParaRPr lang="zh-CN" altLang="en-US" sz="1800"/>
          </a:p>
          <a:p>
            <a:pPr lvl="1"/>
            <a:r>
              <a:rPr lang="zh-CN" altLang="en-US" sz="2000"/>
              <a:t>PCA白化（降低输入的冗余性）</a:t>
            </a:r>
            <a:endParaRPr lang="zh-CN" altLang="en-US" sz="2000"/>
          </a:p>
          <a:p>
            <a:pPr lvl="2"/>
            <a:r>
              <a:rPr lang="zh-CN" altLang="en-US" sz="2000"/>
              <a:t>数据如第一种方式一样居中处理，然后计算数据结构中相关的协方差矩阵：</a:t>
            </a:r>
            <a:endParaRPr lang="zh-CN" altLang="en-US" sz="2000"/>
          </a:p>
          <a:p>
            <a:pPr lvl="3"/>
            <a:r>
              <a:rPr lang="zh-CN" altLang="en-US" sz="1600"/>
              <a:t>&gt;&gt;&gt; X -= np.mean(X, axis = 0) # zero-center</a:t>
            </a:r>
            <a:endParaRPr lang="zh-CN" altLang="en-US" sz="1600"/>
          </a:p>
          <a:p>
            <a:pPr lvl="3"/>
            <a:r>
              <a:rPr lang="zh-CN" altLang="en-US" sz="1600"/>
              <a:t>&gt;&gt;&gt; cov = np.dot(X.T, X) / X.shape[0] # compute the covariance matrix</a:t>
            </a:r>
            <a:endParaRPr lang="zh-CN" altLang="en-US" sz="1800"/>
          </a:p>
          <a:p>
            <a:pPr lvl="2"/>
            <a:r>
              <a:rPr lang="zh-CN" altLang="en-US" sz="2000"/>
              <a:t>将原始（以零为中心）的数据投射到特征基中，将数据解相关</a:t>
            </a:r>
            <a:endParaRPr lang="zh-CN" altLang="en-US" sz="2000"/>
          </a:p>
          <a:p>
            <a:pPr lvl="3"/>
            <a:r>
              <a:rPr lang="zh-CN" altLang="en-US" sz="1600"/>
              <a:t>&gt;&gt;&gt; U,S,V = np.linalg.svd(cov) # compute the SVD factorization of the data covariance matrix</a:t>
            </a:r>
            <a:endParaRPr lang="zh-CN" altLang="en-US" sz="1600"/>
          </a:p>
          <a:p>
            <a:pPr lvl="3"/>
            <a:r>
              <a:rPr lang="zh-CN" altLang="en-US" sz="1600"/>
              <a:t>&gt;&gt;&gt; Xrot = np.dot(X, U) # decorrelate the data</a:t>
            </a:r>
            <a:endParaRPr lang="zh-CN" altLang="en-US" sz="1800"/>
          </a:p>
          <a:p>
            <a:pPr lvl="2"/>
            <a:r>
              <a:rPr lang="zh-CN" altLang="en-US" sz="2070"/>
              <a:t>白化，它将数据放在特征基中，并通过在每个维度中除以特征值去规范化尺度：</a:t>
            </a:r>
            <a:endParaRPr lang="zh-CN" altLang="en-US" sz="2070"/>
          </a:p>
          <a:p>
            <a:pPr lvl="3"/>
            <a:r>
              <a:rPr lang="zh-CN" altLang="en-US" sz="1600"/>
              <a:t>&gt;&gt;&gt; Xwhite = Xrot / np.sqrt(S + 1e-5) # divide by the eigenvalues (which are square roots of the singular values)</a:t>
            </a:r>
            <a:endParaRPr lang="zh-CN" altLang="en-US" sz="2070"/>
          </a:p>
        </p:txBody>
      </p:sp>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提升卷积神经网络的技巧</a:t>
            </a:r>
            <a:endParaRPr lang="zh-CN" altLang="en-US"/>
          </a:p>
        </p:txBody>
      </p:sp>
      <p:sp>
        <p:nvSpPr>
          <p:cNvPr id="3" name="内容占位符 2"/>
          <p:cNvSpPr>
            <a:spLocks noGrp="1"/>
          </p:cNvSpPr>
          <p:nvPr>
            <p:ph idx="1"/>
          </p:nvPr>
        </p:nvSpPr>
        <p:spPr/>
        <p:txBody>
          <a:bodyPr/>
          <a:p>
            <a:r>
              <a:rPr lang="zh-CN" altLang="en-US"/>
              <a:t>网络的初始化</a:t>
            </a:r>
            <a:endParaRPr lang="zh-CN" altLang="en-US"/>
          </a:p>
          <a:p>
            <a:pPr lvl="1"/>
            <a:r>
              <a:rPr lang="zh-CN" altLang="en-US"/>
              <a:t>全零初始化</a:t>
            </a:r>
            <a:endParaRPr lang="zh-CN" altLang="en-US"/>
          </a:p>
          <a:p>
            <a:pPr lvl="1"/>
            <a:r>
              <a:rPr lang="zh-CN" altLang="en-US"/>
              <a:t>小随机数初始化</a:t>
            </a:r>
            <a:endParaRPr lang="zh-CN" altLang="en-US"/>
          </a:p>
          <a:p>
            <a:pPr lvl="2"/>
            <a:r>
              <a:rPr lang="zh-CN" altLang="en-US"/>
              <a:t>0.001*N（0,1），其中N（0,1）是均值为0，标准差为1的高斯分布。也可以使用均匀分布的初始化权值</a:t>
            </a:r>
            <a:endParaRPr lang="zh-CN" altLang="en-US"/>
          </a:p>
          <a:p>
            <a:pPr lvl="1"/>
            <a:r>
              <a:rPr lang="zh-CN" altLang="en-US"/>
              <a:t>权值归一化</a:t>
            </a:r>
            <a:endParaRPr lang="zh-CN" altLang="en-US"/>
          </a:p>
          <a:p>
            <a:pPr lvl="2"/>
            <a:r>
              <a:rPr lang="zh-CN" altLang="en-US"/>
              <a:t>&gt;&gt;&gt; w = np.random.randn(n) /sqrt(n)# calibratingthe variances with 1/sqrt(n)</a:t>
            </a:r>
            <a:endParaRPr lang="zh-CN" altLang="en-US"/>
          </a:p>
        </p:txBody>
      </p:sp>
    </p:spTree>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提升卷积神经网络的技巧</a:t>
            </a:r>
            <a:endParaRPr lang="zh-CN" altLang="en-US"/>
          </a:p>
        </p:txBody>
      </p:sp>
      <p:sp>
        <p:nvSpPr>
          <p:cNvPr id="3" name="内容占位符 2"/>
          <p:cNvSpPr>
            <a:spLocks noGrp="1"/>
          </p:cNvSpPr>
          <p:nvPr>
            <p:ph idx="1"/>
          </p:nvPr>
        </p:nvSpPr>
        <p:spPr/>
        <p:txBody>
          <a:bodyPr/>
          <a:p>
            <a:r>
              <a:rPr lang="zh-CN" altLang="en-US"/>
              <a:t>训练期间的小技巧</a:t>
            </a:r>
            <a:endParaRPr lang="zh-CN" altLang="en-US"/>
          </a:p>
          <a:p>
            <a:pPr lvl="1"/>
            <a:r>
              <a:rPr lang="zh-CN" altLang="en-US"/>
              <a:t>卷积核和池化窗口的大小</a:t>
            </a:r>
            <a:endParaRPr lang="zh-CN" altLang="en-US"/>
          </a:p>
          <a:p>
            <a:pPr lvl="2"/>
            <a:r>
              <a:rPr lang="zh-CN" altLang="en-US"/>
              <a:t>在训练期间，输入图像的大小更倾向于2的倍数，例如32,64,224,384或512等</a:t>
            </a:r>
            <a:endParaRPr lang="zh-CN" altLang="en-US"/>
          </a:p>
          <a:p>
            <a:pPr lvl="2"/>
            <a:r>
              <a:rPr lang="zh-CN" altLang="en-US"/>
              <a:t>采用小的卷积核（例如3×3）和小步长（例如1）进行填充为0的卷积计算，这不仅减少了参数数量，而且提高了整个深度网络的准确率。</a:t>
            </a:r>
            <a:endParaRPr lang="zh-CN" altLang="en-US"/>
          </a:p>
          <a:p>
            <a:pPr lvl="3"/>
            <a:r>
              <a:rPr lang="zh-CN" altLang="en-US"/>
              <a:t>具有步幅1的3×3卷积核，可以保留图像或特征图的空间尺寸。</a:t>
            </a:r>
            <a:endParaRPr lang="zh-CN" altLang="en-US"/>
          </a:p>
          <a:p>
            <a:pPr lvl="3"/>
            <a:r>
              <a:rPr lang="zh-CN" altLang="en-US"/>
              <a:t>对于池化层，常用的池化窗口大小为2×2。</a:t>
            </a:r>
            <a:endParaRPr lang="zh-CN" altLang="en-US"/>
          </a:p>
        </p:txBody>
      </p:sp>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提升卷积神经网络的技巧</a:t>
            </a:r>
            <a:endParaRPr lang="zh-CN" altLang="en-US"/>
          </a:p>
        </p:txBody>
      </p:sp>
      <p:sp>
        <p:nvSpPr>
          <p:cNvPr id="3" name="内容占位符 2"/>
          <p:cNvSpPr>
            <a:spLocks noGrp="1"/>
          </p:cNvSpPr>
          <p:nvPr>
            <p:ph idx="1"/>
          </p:nvPr>
        </p:nvSpPr>
        <p:spPr/>
        <p:txBody>
          <a:bodyPr/>
          <a:p>
            <a:r>
              <a:rPr lang="zh-CN" altLang="en-US"/>
              <a:t>训练期间的小技巧</a:t>
            </a:r>
            <a:endParaRPr lang="zh-CN" altLang="en-US"/>
          </a:p>
          <a:p>
            <a:pPr lvl="1"/>
            <a:r>
              <a:rPr lang="zh-CN" altLang="en-US"/>
              <a:t>学习速率</a:t>
            </a:r>
            <a:endParaRPr lang="zh-CN" altLang="en-US"/>
          </a:p>
          <a:p>
            <a:pPr lvl="2"/>
            <a:r>
              <a:rPr lang="zh-CN" altLang="en-US"/>
              <a:t>据微型批次（mini-batch-size）的大小来决定</a:t>
            </a:r>
            <a:endParaRPr lang="zh-CN" altLang="en-US"/>
          </a:p>
          <a:p>
            <a:pPr lvl="2"/>
            <a:r>
              <a:rPr lang="zh-CN" altLang="en-US"/>
              <a:t>在训练开始时的学习率为0.1，在训练集上损失值不再下降时，然后将学习率除以2（或者5），然后继续进行训练，可能会取得不错的效果</a:t>
            </a:r>
            <a:endParaRPr lang="zh-CN" altLang="en-US"/>
          </a:p>
          <a:p>
            <a:pPr lvl="1"/>
            <a:r>
              <a:rPr lang="zh-CN" altLang="en-US"/>
              <a:t>预训练模型的微调</a:t>
            </a:r>
            <a:endParaRPr lang="zh-CN" altLang="en-US"/>
          </a:p>
          <a:p>
            <a:pPr lvl="2"/>
            <a:r>
              <a:rPr lang="zh-CN" altLang="en-US"/>
              <a:t>由于预先训练的深度模型良好的泛化能力，可以直接在其他数据集的训练时，采用这些预先训练的模型</a:t>
            </a:r>
            <a:endParaRPr lang="zh-CN" altLang="en-US"/>
          </a:p>
          <a:p>
            <a:pPr lvl="2"/>
            <a:r>
              <a:rPr lang="zh-CN" altLang="en-US"/>
              <a:t>数据集的大小，以及它与原始数据集的相似度</a:t>
            </a:r>
            <a:endParaRPr lang="zh-CN" altLang="en-US"/>
          </a:p>
        </p:txBody>
      </p:sp>
    </p:spTree>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提升卷积神经网络的技巧</a:t>
            </a:r>
            <a:endParaRPr lang="zh-CN" altLang="en-US"/>
          </a:p>
        </p:txBody>
      </p:sp>
      <p:sp>
        <p:nvSpPr>
          <p:cNvPr id="3" name="内容占位符 2"/>
          <p:cNvSpPr>
            <a:spLocks noGrp="1"/>
          </p:cNvSpPr>
          <p:nvPr>
            <p:ph idx="1"/>
          </p:nvPr>
        </p:nvSpPr>
        <p:spPr/>
        <p:txBody>
          <a:bodyPr/>
          <a:p>
            <a:r>
              <a:rPr lang="zh-CN" altLang="en-US"/>
              <a:t>激活函数的选择</a:t>
            </a:r>
            <a:endParaRPr lang="zh-CN" altLang="en-US"/>
          </a:p>
          <a:p>
            <a:pPr lvl="1"/>
            <a:r>
              <a:rPr lang="zh-CN" altLang="en-US"/>
              <a:t>作用于卷积层和全连接层之后的非线性计算操作，目前主要的激活函数有tanh、Sigmoid、ReLU、PReLU等函数</a:t>
            </a:r>
            <a:endParaRPr lang="zh-CN" altLang="en-US"/>
          </a:p>
          <a:p>
            <a:pPr lvl="2"/>
            <a:r>
              <a:rPr lang="zh-CN" altLang="en-US"/>
              <a:t>S型非线性在误差的反向传播中会导致梯度消失的问题</a:t>
            </a:r>
            <a:endParaRPr lang="zh-CN" altLang="en-US"/>
          </a:p>
          <a:p>
            <a:pPr lvl="2"/>
            <a:r>
              <a:rPr lang="zh-CN" altLang="en-US"/>
              <a:t>在实践中，tanh非线性函数要优于S型非线性函数</a:t>
            </a:r>
            <a:endParaRPr lang="zh-CN" altLang="en-US"/>
          </a:p>
          <a:p>
            <a:pPr lvl="2"/>
            <a:r>
              <a:rPr lang="zh-CN" altLang="en-US"/>
              <a:t>ReLU是一个非饱和的激活函数，大大加速了权值梯度下降的收敛速度</a:t>
            </a:r>
            <a:endParaRPr lang="zh-CN" altLang="en-US"/>
          </a:p>
          <a:p>
            <a:endParaRPr lang="zh-CN" altLang="en-US"/>
          </a:p>
        </p:txBody>
      </p:sp>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过拟合与欠拟合</a:t>
            </a:r>
            <a:endParaRPr lang="zh-CN" altLang="en-US"/>
          </a:p>
        </p:txBody>
      </p:sp>
      <p:sp>
        <p:nvSpPr>
          <p:cNvPr id="3" name="内容占位符 2"/>
          <p:cNvSpPr>
            <a:spLocks noGrp="1"/>
          </p:cNvSpPr>
          <p:nvPr>
            <p:ph idx="1"/>
          </p:nvPr>
        </p:nvSpPr>
        <p:spPr/>
        <p:txBody>
          <a:bodyPr/>
          <a:p>
            <a:r>
              <a:rPr lang="zh-CN" altLang="en-US"/>
              <a:t>一个有趣的小故事</a:t>
            </a:r>
            <a:endParaRPr lang="zh-CN" altLang="en-US"/>
          </a:p>
          <a:p>
            <a:pPr lvl="1" eaLnBrk="1" latinLnBrk="0" hangingPunct="1">
              <a:lnSpc>
                <a:spcPct val="150000"/>
              </a:lnSpc>
              <a:spcBef>
                <a:spcPts val="0"/>
              </a:spcBef>
            </a:pPr>
            <a:r>
              <a:rPr lang="zh-CN" altLang="en-US" sz="2000"/>
              <a:t>一个非洲酋长到伦敦访问，一群记者在机场截住了他。</a:t>
            </a:r>
            <a:br>
              <a:rPr lang="zh-CN" altLang="en-US" sz="2000"/>
            </a:br>
            <a:r>
              <a:rPr lang="en-US" altLang="zh-CN" sz="2000"/>
              <a:t>“</a:t>
            </a:r>
            <a:r>
              <a:rPr lang="zh-CN" altLang="en-US" sz="2000"/>
              <a:t>早上好，酋长先生</a:t>
            </a:r>
            <a:r>
              <a:rPr lang="en-US" altLang="zh-CN" sz="2000"/>
              <a:t>”</a:t>
            </a:r>
            <a:r>
              <a:rPr lang="zh-CN" altLang="en-US" sz="2000"/>
              <a:t>，其中一人问道：</a:t>
            </a:r>
            <a:r>
              <a:rPr lang="en-US" altLang="zh-CN" sz="2000"/>
              <a:t>“</a:t>
            </a:r>
            <a:r>
              <a:rPr lang="zh-CN" altLang="en-US" sz="2000"/>
              <a:t>你的路途遥远吗？</a:t>
            </a:r>
            <a:r>
              <a:rPr lang="en-US" altLang="zh-CN" sz="2000"/>
              <a:t>”</a:t>
            </a:r>
            <a:br>
              <a:rPr lang="en-US" altLang="zh-CN" sz="2000"/>
            </a:br>
            <a:r>
              <a:rPr lang="zh-CN" altLang="en-US" sz="2000"/>
              <a:t>酋长发出了一连串刺耳的声音哄、哼、啊、吱、嘶嘶，然后用纯正的英语说道：是的，非常舒服。</a:t>
            </a:r>
            <a:br>
              <a:rPr lang="zh-CN" altLang="en-US" sz="2000"/>
            </a:br>
            <a:r>
              <a:rPr lang="en-US" altLang="zh-CN" sz="2000"/>
              <a:t>“</a:t>
            </a:r>
            <a:r>
              <a:rPr lang="zh-CN" altLang="en-US" sz="2000"/>
              <a:t>那么，您准备在这里待多久？</a:t>
            </a:r>
            <a:r>
              <a:rPr lang="en-US" altLang="zh-CN" sz="2000"/>
              <a:t>”</a:t>
            </a:r>
            <a:br>
              <a:rPr lang="en-US" altLang="zh-CN" sz="2000"/>
            </a:br>
            <a:r>
              <a:rPr lang="zh-CN" altLang="en-US" sz="2000"/>
              <a:t>他又发出了同样的一连串噪音，然后答道：</a:t>
            </a:r>
            <a:r>
              <a:rPr lang="en-US" altLang="zh-CN" sz="2000"/>
              <a:t>“</a:t>
            </a:r>
            <a:r>
              <a:rPr lang="zh-CN" altLang="en-US" sz="2000"/>
              <a:t>大约三星期，我想。</a:t>
            </a:r>
            <a:r>
              <a:rPr lang="en-US" altLang="zh-CN" sz="2000"/>
              <a:t>”</a:t>
            </a:r>
            <a:br>
              <a:rPr lang="en-US" altLang="zh-CN" sz="2000"/>
            </a:br>
            <a:r>
              <a:rPr lang="en-US" altLang="zh-CN" sz="2000"/>
              <a:t>“</a:t>
            </a:r>
            <a:r>
              <a:rPr lang="zh-CN" altLang="en-US" sz="2000"/>
              <a:t>酋长，告诉我，你是哪里学的这样流利的英语？</a:t>
            </a:r>
            <a:r>
              <a:rPr lang="en-US" altLang="zh-CN" sz="2000"/>
              <a:t>”</a:t>
            </a:r>
            <a:r>
              <a:rPr lang="zh-CN" altLang="en-US" sz="2000"/>
              <a:t>迷惑不解的记者问。</a:t>
            </a:r>
            <a:br>
              <a:rPr lang="zh-CN" altLang="en-US" sz="2000"/>
            </a:br>
            <a:r>
              <a:rPr lang="zh-CN" altLang="en-US" sz="2000"/>
              <a:t>又是一阵</a:t>
            </a:r>
            <a:r>
              <a:rPr lang="zh-CN" altLang="en-US" sz="2000">
                <a:sym typeface="+mn-ea"/>
              </a:rPr>
              <a:t>哄、哼、啊、吱、嘶嘶声，酋长说：</a:t>
            </a:r>
            <a:r>
              <a:rPr lang="en-US" altLang="zh-CN" sz="2000">
                <a:sym typeface="+mn-ea"/>
              </a:rPr>
              <a:t>“</a:t>
            </a:r>
            <a:r>
              <a:rPr lang="zh-CN" altLang="en-US" sz="2000">
                <a:sym typeface="+mn-ea"/>
              </a:rPr>
              <a:t>从短波收音机里。</a:t>
            </a:r>
            <a:r>
              <a:rPr lang="en-US" altLang="zh-CN" sz="2000">
                <a:sym typeface="+mn-ea"/>
              </a:rPr>
              <a:t>”</a:t>
            </a:r>
            <a:endParaRPr lang="en-US" altLang="zh-CN" sz="2000">
              <a:sym typeface="+mn-ea"/>
            </a:endParaRPr>
          </a:p>
        </p:txBody>
      </p:sp>
    </p:spTree>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过拟合与欠拟合</a:t>
            </a:r>
            <a:endParaRPr lang="zh-CN" altLang="en-US"/>
          </a:p>
        </p:txBody>
      </p:sp>
      <p:sp>
        <p:nvSpPr>
          <p:cNvPr id="3" name="内容占位符 2"/>
          <p:cNvSpPr>
            <a:spLocks noGrp="1"/>
          </p:cNvSpPr>
          <p:nvPr>
            <p:ph idx="1"/>
          </p:nvPr>
        </p:nvSpPr>
        <p:spPr/>
        <p:txBody>
          <a:bodyPr/>
          <a:p>
            <a:r>
              <a:rPr lang="zh-CN" altLang="en-US" sz="2400">
                <a:sym typeface="+mn-ea"/>
              </a:rPr>
              <a:t>欠拟合</a:t>
            </a:r>
            <a:endParaRPr lang="zh-CN" altLang="en-US" sz="2400">
              <a:sym typeface="+mn-ea"/>
            </a:endParaRPr>
          </a:p>
          <a:p>
            <a:pPr lvl="1"/>
            <a:r>
              <a:rPr lang="zh-CN" altLang="en-US" sz="2225">
                <a:sym typeface="+mn-ea"/>
              </a:rPr>
              <a:t>原因：一般由于学习器学习能力低下造成</a:t>
            </a:r>
            <a:endParaRPr lang="zh-CN" altLang="en-US" sz="2225">
              <a:sym typeface="+mn-ea"/>
            </a:endParaRPr>
          </a:p>
          <a:p>
            <a:pPr lvl="1"/>
            <a:r>
              <a:rPr lang="zh-CN" altLang="en-US" sz="2225">
                <a:sym typeface="+mn-ea"/>
              </a:rPr>
              <a:t>表现：拟合训练集差，预测测试集效果差</a:t>
            </a:r>
            <a:endParaRPr lang="zh-CN" altLang="en-US" sz="2225">
              <a:sym typeface="+mn-ea"/>
            </a:endParaRPr>
          </a:p>
          <a:p>
            <a:pPr lvl="1"/>
            <a:r>
              <a:rPr lang="zh-CN" altLang="en-US" sz="2225">
                <a:sym typeface="+mn-ea"/>
              </a:rPr>
              <a:t>解决方案：增加模型的复杂度</a:t>
            </a:r>
            <a:endParaRPr lang="zh-CN" altLang="en-US" sz="2225">
              <a:sym typeface="+mn-ea"/>
            </a:endParaRPr>
          </a:p>
          <a:p>
            <a:pPr lvl="0"/>
            <a:r>
              <a:rPr lang="zh-CN" altLang="en-US" sz="2395">
                <a:sym typeface="+mn-ea"/>
              </a:rPr>
              <a:t>过拟合</a:t>
            </a:r>
            <a:endParaRPr lang="zh-CN" altLang="en-US" sz="2395">
              <a:sym typeface="+mn-ea"/>
            </a:endParaRPr>
          </a:p>
          <a:p>
            <a:pPr lvl="1"/>
            <a:r>
              <a:rPr lang="zh-CN" altLang="en-US" sz="2220">
                <a:sym typeface="+mn-ea"/>
              </a:rPr>
              <a:t>原因：不仅学习了数据集中的有效信息，也学习了噪音数据</a:t>
            </a:r>
            <a:endParaRPr lang="zh-CN" altLang="en-US" sz="2220">
              <a:sym typeface="+mn-ea"/>
            </a:endParaRPr>
          </a:p>
          <a:p>
            <a:pPr lvl="1"/>
            <a:r>
              <a:rPr lang="zh-CN" altLang="en-US" sz="2220">
                <a:sym typeface="+mn-ea"/>
              </a:rPr>
              <a:t>表现：拟合训练集好，预测测试集效果差</a:t>
            </a:r>
            <a:endParaRPr lang="zh-CN" altLang="en-US" sz="2220">
              <a:sym typeface="+mn-ea"/>
            </a:endParaRPr>
          </a:p>
          <a:p>
            <a:pPr lvl="1"/>
            <a:r>
              <a:rPr lang="zh-CN" altLang="en-US" sz="2220">
                <a:sym typeface="+mn-ea"/>
              </a:rPr>
              <a:t>解决方案：降低参数复杂度、模型复杂度等</a:t>
            </a:r>
            <a:endParaRPr lang="zh-CN" altLang="en-US" sz="2220">
              <a:sym typeface="+mn-ea"/>
            </a:endParaRPr>
          </a:p>
          <a:p>
            <a:pPr lvl="0"/>
            <a:r>
              <a:rPr lang="zh-CN" altLang="en-US" sz="2390">
                <a:sym typeface="+mn-ea"/>
              </a:rPr>
              <a:t>正则化</a:t>
            </a:r>
            <a:endParaRPr lang="zh-CN" altLang="en-US" sz="2390">
              <a:sym typeface="+mn-ea"/>
            </a:endParaRPr>
          </a:p>
          <a:p>
            <a:pPr lvl="1"/>
            <a:r>
              <a:rPr lang="zh-CN" altLang="en-US" sz="2215">
                <a:sym typeface="+mn-ea"/>
              </a:rPr>
              <a:t>正则项：为有效控制模型参数的复杂度，加入参数复杂度的惩罚项，以使得模型选择更加简单的参数</a:t>
            </a:r>
            <a:endParaRPr lang="zh-CN" altLang="en-US" sz="2215">
              <a:sym typeface="+mn-ea"/>
            </a:endParaRPr>
          </a:p>
          <a:p>
            <a:endParaRPr lang="zh-CN" altLang="en-US" sz="2400">
              <a:sym typeface="+mn-ea"/>
            </a:endParaRPr>
          </a:p>
        </p:txBody>
      </p:sp>
    </p:spTree>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提升卷积神经网络的技巧</a:t>
            </a:r>
            <a:endParaRPr lang="zh-CN" altLang="en-US"/>
          </a:p>
        </p:txBody>
      </p:sp>
      <p:sp>
        <p:nvSpPr>
          <p:cNvPr id="3" name="内容占位符 2"/>
          <p:cNvSpPr>
            <a:spLocks noGrp="1"/>
          </p:cNvSpPr>
          <p:nvPr>
            <p:ph idx="1"/>
          </p:nvPr>
        </p:nvSpPr>
        <p:spPr>
          <a:xfrm>
            <a:off x="250825" y="765175"/>
            <a:ext cx="8642350" cy="5725160"/>
          </a:xfrm>
        </p:spPr>
        <p:txBody>
          <a:bodyPr/>
          <a:p>
            <a:r>
              <a:rPr lang="zh-CN" altLang="en-US" sz="2400"/>
              <a:t>正则化策略</a:t>
            </a:r>
            <a:endParaRPr lang="zh-CN" altLang="en-US"/>
          </a:p>
          <a:p>
            <a:pPr lvl="1"/>
            <a:r>
              <a:rPr lang="zh-CN" altLang="en-US" sz="2400"/>
              <a:t>神经网络防止过拟合的方法</a:t>
            </a:r>
            <a:endParaRPr lang="zh-CN" altLang="en-US" sz="2400"/>
          </a:p>
          <a:p>
            <a:pPr lvl="2"/>
            <a:r>
              <a:rPr lang="zh-CN" altLang="en-US" sz="2000"/>
              <a:t>L2正则化是正则化最常用的形式之一，可以直接在损失函数中加上带有乘性偏置的所有权值w的平方和来实现。</a:t>
            </a:r>
            <a:endParaRPr lang="zh-CN" altLang="en-US" sz="2000"/>
          </a:p>
          <a:p>
            <a:pPr lvl="2"/>
            <a:r>
              <a:rPr lang="zh-CN" altLang="en-US" sz="2000"/>
              <a:t>L1正则化是正则化中相对常见的形式，在原始的代价函数后面加上一个L1正则化项，即所有权重w的绝对值的和，乘以λ/n。</a:t>
            </a:r>
            <a:endParaRPr lang="zh-CN" altLang="en-US" sz="2000"/>
          </a:p>
          <a:p>
            <a:pPr lvl="2"/>
            <a:r>
              <a:rPr lang="zh-CN" altLang="en-US" sz="2000"/>
              <a:t>Dropout是一个很简单的正则化技术</a:t>
            </a:r>
            <a:endParaRPr lang="zh-CN" altLang="en-US" sz="2000"/>
          </a:p>
          <a:p>
            <a:pPr lvl="3"/>
            <a:r>
              <a:rPr lang="zh-CN" altLang="en-US"/>
              <a:t>以一定的概率（dropout ratio）将隐层神经元的输入、输出设置为零</a:t>
            </a:r>
            <a:endParaRPr lang="zh-CN" altLang="en-US"/>
          </a:p>
          <a:p>
            <a:pPr lvl="2"/>
            <a:r>
              <a:rPr lang="zh-CN" altLang="en-US" sz="2000"/>
              <a:t>Batch Normalization</a:t>
            </a:r>
            <a:endParaRPr lang="zh-CN" altLang="en-US" sz="2000"/>
          </a:p>
          <a:p>
            <a:pPr lvl="3"/>
            <a:r>
              <a:rPr lang="zh-CN" altLang="en-US"/>
              <a:t>在卷积计算和激活函数中间进行规范化计算，逐层尺度归一</a:t>
            </a:r>
            <a:endParaRPr lang="zh-CN" altLang="en-US"/>
          </a:p>
          <a:p>
            <a:pPr lvl="4"/>
            <a:r>
              <a:rPr lang="zh-CN" altLang="en-US">
                <a:solidFill>
                  <a:schemeClr val="tx1"/>
                </a:solidFill>
              </a:rPr>
              <a:t>通过对相应的激活区域做规范化操作，使得输出信号各个维度服从均值为0，标准差为1的正态分布</a:t>
            </a:r>
            <a:endParaRPr lang="zh-CN" altLang="en-US">
              <a:solidFill>
                <a:schemeClr val="tx1"/>
              </a:solidFill>
            </a:endParaRPr>
          </a:p>
          <a:p>
            <a:pPr lvl="4"/>
            <a:r>
              <a:rPr lang="zh-CN" altLang="en-US">
                <a:solidFill>
                  <a:schemeClr val="tx1"/>
                </a:solidFill>
              </a:rPr>
              <a:t>缩放和平移（scale and shift）</a:t>
            </a:r>
            <a:endParaRPr lang="zh-CN" altLang="en-US">
              <a:solidFill>
                <a:schemeClr val="tx1"/>
              </a:solidFill>
            </a:endParaRPr>
          </a:p>
          <a:p>
            <a:pPr lvl="5"/>
            <a:r>
              <a:rPr lang="zh-CN" altLang="en-US" sz="1800">
                <a:solidFill>
                  <a:schemeClr val="tx1"/>
                </a:solidFill>
              </a:rPr>
              <a:t>规范化计算输出的结果还原最初的输入特征，从而保证网络的容纳能力</a:t>
            </a:r>
            <a:endParaRPr lang="zh-CN" altLang="en-US"/>
          </a:p>
        </p:txBody>
      </p:sp>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提升卷积神经网络的技巧</a:t>
            </a:r>
            <a:endParaRPr lang="zh-CN" altLang="en-US"/>
          </a:p>
        </p:txBody>
      </p:sp>
      <p:sp>
        <p:nvSpPr>
          <p:cNvPr id="3" name="内容占位符 2"/>
          <p:cNvSpPr>
            <a:spLocks noGrp="1"/>
          </p:cNvSpPr>
          <p:nvPr>
            <p:ph idx="1"/>
          </p:nvPr>
        </p:nvSpPr>
        <p:spPr/>
        <p:txBody>
          <a:bodyPr/>
          <a:p>
            <a:r>
              <a:rPr lang="zh-CN" altLang="en-US"/>
              <a:t>从图中判断模型性能</a:t>
            </a:r>
            <a:endParaRPr lang="zh-CN" altLang="en-US"/>
          </a:p>
          <a:p>
            <a:pPr lvl="1"/>
            <a:r>
              <a:rPr lang="zh-CN" altLang="en-US"/>
              <a:t>学习率是一个非常敏感的参数</a:t>
            </a:r>
            <a:endParaRPr lang="zh-CN" altLang="en-US"/>
          </a:p>
          <a:p>
            <a:pPr lvl="2"/>
            <a:r>
              <a:rPr lang="zh-CN" altLang="en-US"/>
              <a:t>非常高的学习率将导致相当奇怪的损失曲线，低学习率将使训练损失减少很慢</a:t>
            </a:r>
            <a:endParaRPr lang="zh-CN" altLang="en-US"/>
          </a:p>
          <a:p>
            <a:pPr lvl="2"/>
            <a:r>
              <a:rPr lang="zh-CN" altLang="en-US"/>
              <a:t>良好的学习率，其损耗曲线能够逐渐递减，最终达到网络的最佳性能</a:t>
            </a:r>
            <a:endParaRPr lang="zh-CN" altLang="en-US"/>
          </a:p>
        </p:txBody>
      </p:sp>
      <p:pic>
        <p:nvPicPr>
          <p:cNvPr id="4" name="图片 3" descr="LOSS"/>
          <p:cNvPicPr>
            <a:picLocks noChangeAspect="1"/>
          </p:cNvPicPr>
          <p:nvPr/>
        </p:nvPicPr>
        <p:blipFill>
          <a:blip r:embed="rId1"/>
          <a:stretch>
            <a:fillRect/>
          </a:stretch>
        </p:blipFill>
        <p:spPr>
          <a:xfrm>
            <a:off x="4836795" y="3175635"/>
            <a:ext cx="3867150" cy="3390900"/>
          </a:xfrm>
          <a:prstGeom prst="rect">
            <a:avLst/>
          </a:prstGeom>
        </p:spPr>
      </p:pic>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浅层神经网络</a:t>
            </a:r>
            <a:endParaRPr lang="zh-CN" altLang="en-US"/>
          </a:p>
        </p:txBody>
      </p:sp>
      <p:sp>
        <p:nvSpPr>
          <p:cNvPr id="3" name="内容占位符 2"/>
          <p:cNvSpPr>
            <a:spLocks noGrp="1"/>
          </p:cNvSpPr>
          <p:nvPr>
            <p:ph idx="1"/>
          </p:nvPr>
        </p:nvSpPr>
        <p:spPr>
          <a:xfrm>
            <a:off x="146050" y="765175"/>
            <a:ext cx="8642350" cy="5400675"/>
          </a:xfrm>
        </p:spPr>
        <p:txBody>
          <a:bodyPr/>
          <a:p>
            <a:r>
              <a:rPr lang="zh-CN" altLang="en-US" sz="2400"/>
              <a:t>以房价预测模型为例。</a:t>
            </a:r>
            <a:endParaRPr lang="zh-CN" altLang="en-US" sz="2000"/>
          </a:p>
          <a:p>
            <a:pPr lvl="1"/>
            <a:r>
              <a:rPr lang="zh-CN" altLang="en-US" sz="2000"/>
              <a:t>网络分为输入层，隐藏层和输出层。这是一个两层神经网络，通常把输入矩阵X记为a</a:t>
            </a:r>
            <a:r>
              <a:rPr lang="zh-CN" altLang="en-US" sz="2000" baseline="30000"/>
              <a:t>[0]</a:t>
            </a:r>
            <a:r>
              <a:rPr lang="zh-CN" altLang="en-US" sz="2000"/>
              <a:t>，把隐藏层输出记为a</a:t>
            </a:r>
            <a:r>
              <a:rPr lang="zh-CN" altLang="en-US" sz="2000" baseline="30000"/>
              <a:t>[1]</a:t>
            </a:r>
            <a:r>
              <a:rPr lang="zh-CN" altLang="en-US" sz="2000"/>
              <a:t>隐藏层对应的权重W</a:t>
            </a:r>
            <a:r>
              <a:rPr lang="zh-CN" altLang="en-US" sz="2000" baseline="30000"/>
              <a:t>[1]</a:t>
            </a:r>
            <a:r>
              <a:rPr lang="zh-CN" altLang="en-US" sz="2000"/>
              <a:t>和常数项b</a:t>
            </a:r>
            <a:r>
              <a:rPr lang="zh-CN" altLang="en-US" sz="2000" baseline="30000"/>
              <a:t>[1]</a:t>
            </a:r>
            <a:r>
              <a:rPr lang="zh-CN" altLang="en-US" sz="2000"/>
              <a:t>，W</a:t>
            </a:r>
            <a:r>
              <a:rPr lang="zh-CN" altLang="en-US" sz="2000" baseline="30000"/>
              <a:t>[1]</a:t>
            </a:r>
            <a:r>
              <a:rPr lang="zh-CN" altLang="en-US" sz="2000"/>
              <a:t>的维度是（4,3）。这里的4对应着隐藏层神经元个数，3对应着输入层x特征向量包含元素个数。常数项b</a:t>
            </a:r>
            <a:r>
              <a:rPr lang="zh-CN" altLang="en-US" sz="2000" baseline="30000"/>
              <a:t>[1]</a:t>
            </a:r>
            <a:r>
              <a:rPr lang="zh-CN" altLang="en-US" sz="2000"/>
              <a:t>的维度是（4,1），这里的4同样对应着隐藏层神经元个数。</a:t>
            </a:r>
            <a:endParaRPr lang="zh-CN" altLang="en-US" sz="2000"/>
          </a:p>
          <a:p>
            <a:endParaRPr lang="zh-CN" altLang="en-US" sz="2000"/>
          </a:p>
        </p:txBody>
      </p:sp>
      <p:pic>
        <p:nvPicPr>
          <p:cNvPr id="4" name="图片 3" descr="HousePrice"/>
          <p:cNvPicPr>
            <a:picLocks noChangeAspect="1"/>
          </p:cNvPicPr>
          <p:nvPr/>
        </p:nvPicPr>
        <p:blipFill>
          <a:blip r:embed="rId1"/>
          <a:stretch>
            <a:fillRect/>
          </a:stretch>
        </p:blipFill>
        <p:spPr>
          <a:xfrm>
            <a:off x="2287905" y="3002915"/>
            <a:ext cx="4358005" cy="3044825"/>
          </a:xfrm>
          <a:prstGeom prst="rect">
            <a:avLst/>
          </a:prstGeom>
        </p:spPr>
      </p:pic>
    </p:spTree>
  </p:cSld>
  <p:clrMapOvr>
    <a:masterClrMapping/>
  </p:clrMapOvr>
  <p:transition>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提升卷积神经网络的技巧</a:t>
            </a:r>
            <a:endParaRPr lang="zh-CN" altLang="en-US"/>
          </a:p>
        </p:txBody>
      </p:sp>
      <p:sp>
        <p:nvSpPr>
          <p:cNvPr id="3" name="内容占位符 2"/>
          <p:cNvSpPr>
            <a:spLocks noGrp="1"/>
          </p:cNvSpPr>
          <p:nvPr>
            <p:ph idx="1"/>
          </p:nvPr>
        </p:nvSpPr>
        <p:spPr/>
        <p:txBody>
          <a:bodyPr/>
          <a:p>
            <a:r>
              <a:rPr lang="zh-CN" altLang="en-US"/>
              <a:t>从图中判断模型性能</a:t>
            </a:r>
            <a:endParaRPr lang="zh-CN" altLang="en-US"/>
          </a:p>
          <a:p>
            <a:pPr lvl="1"/>
            <a:r>
              <a:rPr lang="zh-CN" altLang="en-US"/>
              <a:t>损失曲线图</a:t>
            </a:r>
            <a:endParaRPr lang="zh-CN" altLang="en-US"/>
          </a:p>
        </p:txBody>
      </p:sp>
      <p:pic>
        <p:nvPicPr>
          <p:cNvPr id="5" name="图片 4" descr="Loss1"/>
          <p:cNvPicPr>
            <a:picLocks noChangeAspect="1"/>
          </p:cNvPicPr>
          <p:nvPr/>
        </p:nvPicPr>
        <p:blipFill>
          <a:blip r:embed="rId1"/>
          <a:stretch>
            <a:fillRect/>
          </a:stretch>
        </p:blipFill>
        <p:spPr>
          <a:xfrm>
            <a:off x="847725" y="2400935"/>
            <a:ext cx="7448550" cy="3514725"/>
          </a:xfrm>
          <a:prstGeom prst="rect">
            <a:avLst/>
          </a:prstGeom>
        </p:spPr>
      </p:pic>
    </p:spTree>
  </p:cSld>
  <p:clrMapOvr>
    <a:masterClrMapping/>
  </p:clrMapOvr>
  <p:transition>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提升卷积神经网络的技巧</a:t>
            </a:r>
            <a:endParaRPr lang="zh-CN" altLang="en-US"/>
          </a:p>
        </p:txBody>
      </p:sp>
      <p:sp>
        <p:nvSpPr>
          <p:cNvPr id="3" name="内容占位符 2"/>
          <p:cNvSpPr>
            <a:spLocks noGrp="1"/>
          </p:cNvSpPr>
          <p:nvPr>
            <p:ph idx="1"/>
          </p:nvPr>
        </p:nvSpPr>
        <p:spPr/>
        <p:txBody>
          <a:bodyPr/>
          <a:p>
            <a:r>
              <a:rPr lang="zh-CN" altLang="en-US"/>
              <a:t>从图中判断模型性能</a:t>
            </a:r>
            <a:endParaRPr lang="zh-CN" altLang="en-US"/>
          </a:p>
          <a:p>
            <a:pPr lvl="1"/>
            <a:r>
              <a:rPr lang="zh-CN" altLang="en-US"/>
              <a:t>accuracy曲线图</a:t>
            </a:r>
            <a:endParaRPr lang="zh-CN" altLang="en-US"/>
          </a:p>
          <a:p>
            <a:pPr lvl="2"/>
            <a:r>
              <a:rPr lang="zh-CN" altLang="en-US"/>
              <a:t>训练时的accuracy</a:t>
            </a:r>
            <a:endParaRPr lang="zh-CN" altLang="en-US"/>
          </a:p>
          <a:p>
            <a:pPr lvl="2"/>
            <a:r>
              <a:rPr lang="zh-CN" altLang="en-US"/>
              <a:t>测试时的accuracy</a:t>
            </a:r>
            <a:endParaRPr lang="zh-CN" altLang="en-US"/>
          </a:p>
        </p:txBody>
      </p:sp>
      <p:pic>
        <p:nvPicPr>
          <p:cNvPr id="4" name="图片 3" descr="accuracy"/>
          <p:cNvPicPr>
            <a:picLocks noChangeAspect="1"/>
          </p:cNvPicPr>
          <p:nvPr/>
        </p:nvPicPr>
        <p:blipFill>
          <a:blip r:embed="rId1"/>
          <a:stretch>
            <a:fillRect/>
          </a:stretch>
        </p:blipFill>
        <p:spPr>
          <a:xfrm>
            <a:off x="1014095" y="2898775"/>
            <a:ext cx="7115175" cy="3409950"/>
          </a:xfrm>
          <a:prstGeom prst="rect">
            <a:avLst/>
          </a:prstGeom>
        </p:spPr>
      </p:pic>
    </p:spTree>
  </p:cSld>
  <p:clrMapOvr>
    <a:masterClrMapping/>
  </p:clrMapOvr>
  <p:transition>
    <p:rand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人脸识别之表情识别</a:t>
            </a:r>
            <a:endParaRPr lang="zh-CN" altLang="en-US"/>
          </a:p>
        </p:txBody>
      </p:sp>
      <p:sp>
        <p:nvSpPr>
          <p:cNvPr id="3" name="内容占位符 2"/>
          <p:cNvSpPr>
            <a:spLocks noGrp="1"/>
          </p:cNvSpPr>
          <p:nvPr>
            <p:ph idx="1"/>
          </p:nvPr>
        </p:nvSpPr>
        <p:spPr>
          <a:xfrm>
            <a:off x="250825" y="916940"/>
            <a:ext cx="8642350" cy="5400675"/>
          </a:xfrm>
        </p:spPr>
        <p:txBody>
          <a:bodyPr/>
          <a:p>
            <a:r>
              <a:rPr lang="zh-CN" altLang="en-US" sz="2400"/>
              <a:t>20世纪Ekman等专家就通过跨文化调研提出了七类基础表情，分别是生气，害怕，厌恶，开心，悲伤，惊讶以及中立。</a:t>
            </a:r>
            <a:endParaRPr lang="zh-CN" altLang="en-US" sz="2400"/>
          </a:p>
          <a:p>
            <a:r>
              <a:rPr lang="zh-CN" altLang="en-US" sz="2400"/>
              <a:t>Facial Expression Recognition 面部表情识别（</a:t>
            </a:r>
            <a:r>
              <a:rPr lang="en-US" altLang="zh-CN" sz="2400"/>
              <a:t>FER</a:t>
            </a:r>
            <a:r>
              <a:rPr lang="zh-CN" altLang="en-US" sz="2400"/>
              <a:t>）</a:t>
            </a:r>
            <a:endParaRPr lang="zh-CN" altLang="en-US" sz="2400"/>
          </a:p>
          <a:p>
            <a:r>
              <a:rPr lang="zh-CN" altLang="en-US" sz="2400"/>
              <a:t>Automatic Facial Expression Analysis（</a:t>
            </a:r>
            <a:r>
              <a:rPr lang="en-US" altLang="zh-CN" sz="2400"/>
              <a:t>AFEA</a:t>
            </a:r>
            <a:r>
              <a:rPr lang="zh-CN" altLang="en-US" sz="2400"/>
              <a:t>）</a:t>
            </a:r>
            <a:endParaRPr lang="zh-CN" altLang="en-US" sz="2400"/>
          </a:p>
        </p:txBody>
      </p:sp>
      <p:pic>
        <p:nvPicPr>
          <p:cNvPr id="4" name="图片 3" descr="FER4"/>
          <p:cNvPicPr>
            <a:picLocks noChangeAspect="1"/>
          </p:cNvPicPr>
          <p:nvPr/>
        </p:nvPicPr>
        <p:blipFill>
          <a:blip r:embed="rId1"/>
          <a:stretch>
            <a:fillRect/>
          </a:stretch>
        </p:blipFill>
        <p:spPr>
          <a:xfrm>
            <a:off x="250825" y="2903855"/>
            <a:ext cx="4778375" cy="2466975"/>
          </a:xfrm>
          <a:prstGeom prst="rect">
            <a:avLst/>
          </a:prstGeom>
        </p:spPr>
      </p:pic>
      <p:pic>
        <p:nvPicPr>
          <p:cNvPr id="5" name="图片 4" descr="Nertral"/>
          <p:cNvPicPr>
            <a:picLocks noChangeAspect="1"/>
          </p:cNvPicPr>
          <p:nvPr/>
        </p:nvPicPr>
        <p:blipFill>
          <a:blip r:embed="rId2"/>
          <a:stretch>
            <a:fillRect/>
          </a:stretch>
        </p:blipFill>
        <p:spPr>
          <a:xfrm>
            <a:off x="5236210" y="2933700"/>
            <a:ext cx="1724025" cy="2514600"/>
          </a:xfrm>
          <a:prstGeom prst="rect">
            <a:avLst/>
          </a:prstGeom>
        </p:spPr>
      </p:pic>
      <p:pic>
        <p:nvPicPr>
          <p:cNvPr id="6" name="图片 5" descr="Surprise"/>
          <p:cNvPicPr>
            <a:picLocks noChangeAspect="1"/>
          </p:cNvPicPr>
          <p:nvPr/>
        </p:nvPicPr>
        <p:blipFill>
          <a:blip r:embed="rId3"/>
          <a:stretch>
            <a:fillRect/>
          </a:stretch>
        </p:blipFill>
        <p:spPr>
          <a:xfrm>
            <a:off x="7066280" y="2958465"/>
            <a:ext cx="1733550" cy="2519045"/>
          </a:xfrm>
          <a:prstGeom prst="rect">
            <a:avLst/>
          </a:prstGeom>
        </p:spPr>
      </p:pic>
    </p:spTree>
  </p:cSld>
  <p:clrMapOvr>
    <a:masterClrMapping/>
  </p:clrMapOvr>
  <p:transition>
    <p:rand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人脸识别之表情识别</a:t>
            </a:r>
            <a:endParaRPr lang="zh-CN" altLang="en-US"/>
          </a:p>
        </p:txBody>
      </p:sp>
      <p:sp>
        <p:nvSpPr>
          <p:cNvPr id="3" name="内容占位符 2"/>
          <p:cNvSpPr>
            <a:spLocks noGrp="1"/>
          </p:cNvSpPr>
          <p:nvPr>
            <p:ph idx="1"/>
          </p:nvPr>
        </p:nvSpPr>
        <p:spPr/>
        <p:txBody>
          <a:bodyPr/>
          <a:p>
            <a:r>
              <a:rPr lang="zh-CN" altLang="en-US" sz="2400"/>
              <a:t>1971年，Ekman 和 Friesen 研究了人类的 6 种基本表情 （即高兴、悲伤、惊讶、恐惧、愤怒、厌恶 ） ，并系统地建立了人脸表情图象库</a:t>
            </a:r>
            <a:endParaRPr lang="zh-CN" altLang="en-US" sz="2400"/>
          </a:p>
        </p:txBody>
      </p:sp>
      <p:pic>
        <p:nvPicPr>
          <p:cNvPr id="4" name="图片 3" descr="FaceFeature"/>
          <p:cNvPicPr>
            <a:picLocks noChangeAspect="1"/>
          </p:cNvPicPr>
          <p:nvPr/>
        </p:nvPicPr>
        <p:blipFill>
          <a:blip r:embed="rId1"/>
          <a:stretch>
            <a:fillRect/>
          </a:stretch>
        </p:blipFill>
        <p:spPr>
          <a:xfrm>
            <a:off x="3273425" y="1779270"/>
            <a:ext cx="5619750" cy="4705350"/>
          </a:xfrm>
          <a:prstGeom prst="rect">
            <a:avLst/>
          </a:prstGeom>
        </p:spPr>
      </p:pic>
    </p:spTree>
  </p:cSld>
  <p:clrMapOvr>
    <a:masterClrMapping/>
  </p:clrMapOvr>
  <p:transition>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人脸识别之表情识别</a:t>
            </a:r>
            <a:endParaRPr lang="zh-CN" altLang="en-US"/>
          </a:p>
        </p:txBody>
      </p:sp>
      <p:sp>
        <p:nvSpPr>
          <p:cNvPr id="3" name="内容占位符 2"/>
          <p:cNvSpPr>
            <a:spLocks noGrp="1"/>
          </p:cNvSpPr>
          <p:nvPr>
            <p:ph idx="1"/>
          </p:nvPr>
        </p:nvSpPr>
        <p:spPr/>
        <p:txBody>
          <a:bodyPr/>
          <a:p>
            <a:r>
              <a:rPr lang="zh-CN" altLang="en-US" sz="2400"/>
              <a:t>微表情是一种人类在试图隐藏某种情感时无意识做出的、短暂的面部表情。 </a:t>
            </a:r>
            <a:endParaRPr lang="zh-CN" altLang="en-US" sz="2400"/>
          </a:p>
          <a:p>
            <a:r>
              <a:rPr lang="zh-CN" altLang="en-US" sz="2400"/>
              <a:t>微表情的持续时间仅为 1/25 秒至 1/5 秒，表达的是一个人试图压抑与隐藏的真正情感。 </a:t>
            </a:r>
            <a:endParaRPr lang="zh-CN" altLang="en-US" sz="2400"/>
          </a:p>
          <a:p>
            <a:r>
              <a:rPr lang="zh-CN" altLang="en-US" sz="2400"/>
              <a:t>微表情的在自动谎言识别等众多领域有巨大的潜在应用价值</a:t>
            </a:r>
            <a:endParaRPr lang="zh-CN" altLang="en-US" sz="2400"/>
          </a:p>
          <a:p>
            <a:pPr lvl="1"/>
            <a:r>
              <a:rPr lang="zh-CN" altLang="en-US" sz="2225"/>
              <a:t>“无情感不智能”</a:t>
            </a:r>
            <a:endParaRPr lang="zh-CN" altLang="en-US" sz="2225"/>
          </a:p>
          <a:p>
            <a:pPr lvl="1"/>
            <a:r>
              <a:rPr lang="zh-CN" altLang="en-US" sz="2225"/>
              <a:t>让电器拥有情感感知，让物体与人类产生情感的互动和交流。</a:t>
            </a:r>
            <a:endParaRPr lang="en-US" altLang="zh-CN" sz="2225"/>
          </a:p>
          <a:p>
            <a:pPr lvl="2"/>
            <a:r>
              <a:rPr lang="zh-CN" altLang="en-US" sz="1965"/>
              <a:t>例如，当智能冰箱通过微表情或是动作读懂用户处于饥饿状态时，它将会自动打开冰箱等等。</a:t>
            </a:r>
            <a:endParaRPr lang="zh-CN" altLang="en-US" sz="1965"/>
          </a:p>
          <a:p>
            <a:pPr lvl="1"/>
            <a:r>
              <a:rPr lang="zh-CN" altLang="en-US" sz="2220"/>
              <a:t>微表情识别系统“告状”：他上课溜号了</a:t>
            </a:r>
            <a:endParaRPr lang="zh-CN" altLang="en-US" sz="2220"/>
          </a:p>
          <a:p>
            <a:pPr lvl="1"/>
            <a:r>
              <a:rPr lang="zh-CN" altLang="en-US" sz="2220"/>
              <a:t>屏幕上显示出约6款车的图片，通过识别人看图时的表情，成功锁定了人最感兴趣的一辆车</a:t>
            </a:r>
            <a:endParaRPr lang="zh-CN" altLang="en-US" sz="2220"/>
          </a:p>
        </p:txBody>
      </p:sp>
    </p:spTree>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人脸识别之表情识别</a:t>
            </a:r>
            <a:endParaRPr lang="zh-CN" altLang="en-US"/>
          </a:p>
        </p:txBody>
      </p:sp>
      <p:sp>
        <p:nvSpPr>
          <p:cNvPr id="3" name="内容占位符 2"/>
          <p:cNvSpPr>
            <a:spLocks noGrp="1"/>
          </p:cNvSpPr>
          <p:nvPr>
            <p:ph idx="1"/>
          </p:nvPr>
        </p:nvSpPr>
        <p:spPr/>
        <p:txBody>
          <a:bodyPr/>
          <a:p>
            <a:r>
              <a:rPr lang="zh-CN" altLang="en-US" sz="2400"/>
              <a:t>表情识别的应用场景</a:t>
            </a:r>
            <a:endParaRPr lang="zh-CN" altLang="en-US" sz="2400"/>
          </a:p>
          <a:p>
            <a:pPr lvl="1"/>
            <a:r>
              <a:rPr lang="zh-CN" altLang="en-US" sz="2225"/>
              <a:t>驾驶员疲劳检测，医疗，谎言检测、人机交互、智能控制、安全、通信等领域</a:t>
            </a:r>
            <a:endParaRPr lang="zh-CN" altLang="en-US" sz="2225"/>
          </a:p>
          <a:p>
            <a:pPr lvl="2"/>
            <a:r>
              <a:rPr lang="zh-CN" altLang="en-US" sz="1965"/>
              <a:t>商场门店的顾客情绪分析</a:t>
            </a:r>
            <a:endParaRPr lang="zh-CN" altLang="en-US" sz="1965"/>
          </a:p>
          <a:p>
            <a:pPr lvl="2"/>
            <a:r>
              <a:rPr lang="zh-CN" altLang="en-US" sz="1965"/>
              <a:t>教育辅助机器人项目</a:t>
            </a:r>
            <a:endParaRPr lang="zh-CN" altLang="en-US" sz="1965"/>
          </a:p>
          <a:p>
            <a:pPr lvl="3"/>
            <a:r>
              <a:rPr lang="zh-CN" altLang="en-US" sz="1705"/>
              <a:t>通过面部表情分析来判断机器人眼前的用户的情绪和心理</a:t>
            </a:r>
            <a:endParaRPr lang="zh-CN" altLang="en-US" sz="1705"/>
          </a:p>
          <a:p>
            <a:pPr lvl="0"/>
            <a:r>
              <a:rPr lang="zh-CN" altLang="en-US" sz="2385"/>
              <a:t>在线应用接口</a:t>
            </a:r>
            <a:endParaRPr lang="zh-CN" altLang="en-US" sz="2385"/>
          </a:p>
          <a:p>
            <a:pPr lvl="1"/>
            <a:r>
              <a:rPr lang="zh-CN" altLang="en-US" sz="2210"/>
              <a:t>微软提供了表情识别的API接口，并通过JSON返回识别结果，如下： </a:t>
            </a:r>
            <a:endParaRPr lang="zh-CN" altLang="en-US" sz="2210"/>
          </a:p>
          <a:p>
            <a:pPr lvl="2"/>
            <a:r>
              <a:rPr lang="zh-CN" altLang="en-US" sz="1955">
                <a:hlinkClick r:id="rId1" action="ppaction://hlinkfile"/>
              </a:rPr>
              <a:t>Cognitive Services APIs - Emotion Recognization </a:t>
            </a:r>
            <a:endParaRPr lang="zh-CN" altLang="en-US" sz="1955">
              <a:hlinkClick r:id="rId1" action="ppaction://hlinkfile"/>
            </a:endParaRPr>
          </a:p>
          <a:p>
            <a:pPr lvl="1"/>
            <a:r>
              <a:rPr lang="zh-CN" altLang="en-US" sz="2210"/>
              <a:t>Face++也提供了接口，并通过JSON返回识别结果，如下： </a:t>
            </a:r>
            <a:endParaRPr lang="zh-CN" altLang="en-US" sz="2210"/>
          </a:p>
          <a:p>
            <a:pPr lvl="2"/>
            <a:r>
              <a:rPr lang="zh-CN" altLang="en-US" sz="1955">
                <a:hlinkClick r:id="rId2" tooltip="" action="ppaction://hlinkfile"/>
              </a:rPr>
              <a:t>人脸检测</a:t>
            </a:r>
            <a:r>
              <a:rPr lang="zh-CN" altLang="en-US" sz="1955"/>
              <a:t> </a:t>
            </a:r>
            <a:endParaRPr lang="zh-CN" altLang="en-US" sz="1955"/>
          </a:p>
          <a:p>
            <a:pPr lvl="1"/>
            <a:endParaRPr lang="zh-CN" altLang="en-US" sz="2225"/>
          </a:p>
        </p:txBody>
      </p:sp>
    </p:spTree>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人脸识别之表情识别</a:t>
            </a:r>
            <a:endParaRPr lang="zh-CN" altLang="en-US"/>
          </a:p>
        </p:txBody>
      </p:sp>
      <p:sp>
        <p:nvSpPr>
          <p:cNvPr id="3" name="内容占位符 2"/>
          <p:cNvSpPr>
            <a:spLocks noGrp="1"/>
          </p:cNvSpPr>
          <p:nvPr>
            <p:ph idx="1"/>
          </p:nvPr>
        </p:nvSpPr>
        <p:spPr/>
        <p:txBody>
          <a:bodyPr/>
          <a:p>
            <a:r>
              <a:rPr lang="zh-CN" altLang="en-US" sz="2400"/>
              <a:t>静态图像FER（图片表情识别）</a:t>
            </a:r>
            <a:endParaRPr lang="zh-CN" altLang="en-US" sz="2400"/>
          </a:p>
          <a:p>
            <a:r>
              <a:rPr lang="zh-CN" altLang="en-US" sz="2400"/>
              <a:t>动态序列FER（基于视频序列建模，如RNN方式等）</a:t>
            </a:r>
            <a:endParaRPr lang="zh-CN" altLang="en-US" sz="2400"/>
          </a:p>
          <a:p>
            <a:pPr lvl="1"/>
            <a:r>
              <a:rPr lang="zh-CN" altLang="en-US" sz="2400"/>
              <a:t>传统的手工特征（LBP,LBP-TOP等），浅层学习（SVM，Adaboost等），深度学习（CNN，DBN，RNN）。</a:t>
            </a:r>
            <a:endParaRPr lang="zh-CN" altLang="en-US" sz="2400"/>
          </a:p>
          <a:p>
            <a:pPr lvl="1"/>
            <a:r>
              <a:rPr lang="zh-CN" altLang="en-US" sz="2400"/>
              <a:t>从2013年开始，开始有了表情识别的比赛，如FER2013,EmotiW等</a:t>
            </a:r>
            <a:endParaRPr lang="zh-CN" altLang="en-US" sz="2400"/>
          </a:p>
          <a:p>
            <a:pPr lvl="2"/>
            <a:r>
              <a:rPr lang="zh-CN" altLang="en-US" sz="2120"/>
              <a:t>https://cs.anu.edu.au/few/emotiw2015.html</a:t>
            </a:r>
            <a:endParaRPr lang="zh-CN" altLang="en-US" sz="2120"/>
          </a:p>
        </p:txBody>
      </p:sp>
      <p:pic>
        <p:nvPicPr>
          <p:cNvPr id="4" name="图片 3" descr="FER"/>
          <p:cNvPicPr>
            <a:picLocks noChangeAspect="1"/>
          </p:cNvPicPr>
          <p:nvPr/>
        </p:nvPicPr>
        <p:blipFill>
          <a:blip r:embed="rId1"/>
          <a:stretch>
            <a:fillRect/>
          </a:stretch>
        </p:blipFill>
        <p:spPr>
          <a:xfrm>
            <a:off x="4307205" y="3239770"/>
            <a:ext cx="4530725" cy="3312160"/>
          </a:xfrm>
          <a:prstGeom prst="rect">
            <a:avLst/>
          </a:prstGeom>
        </p:spPr>
      </p:pic>
    </p:spTree>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基于深度学习的面部表情识别</a:t>
            </a:r>
            <a:endParaRPr lang="zh-CN" altLang="en-US"/>
          </a:p>
        </p:txBody>
      </p:sp>
      <p:sp>
        <p:nvSpPr>
          <p:cNvPr id="3" name="内容占位符 2"/>
          <p:cNvSpPr>
            <a:spLocks noGrp="1"/>
          </p:cNvSpPr>
          <p:nvPr>
            <p:ph idx="1"/>
          </p:nvPr>
        </p:nvSpPr>
        <p:spPr/>
        <p:txBody>
          <a:bodyPr/>
          <a:p>
            <a:r>
              <a:rPr lang="zh-CN" altLang="en-US"/>
              <a:t>预处理</a:t>
            </a:r>
            <a:endParaRPr lang="zh-CN" altLang="en-US"/>
          </a:p>
          <a:p>
            <a:r>
              <a:rPr lang="zh-CN" altLang="en-US"/>
              <a:t>深度特征学习</a:t>
            </a:r>
            <a:endParaRPr lang="zh-CN" altLang="en-US"/>
          </a:p>
          <a:p>
            <a:r>
              <a:rPr lang="zh-CN" altLang="en-US"/>
              <a:t>面部表示分类</a:t>
            </a:r>
            <a:endParaRPr lang="zh-CN" altLang="en-US"/>
          </a:p>
        </p:txBody>
      </p:sp>
      <p:pic>
        <p:nvPicPr>
          <p:cNvPr id="4" name="图片 3" descr="FER1"/>
          <p:cNvPicPr>
            <a:picLocks noChangeAspect="1"/>
          </p:cNvPicPr>
          <p:nvPr/>
        </p:nvPicPr>
        <p:blipFill>
          <a:blip r:embed="rId1"/>
          <a:stretch>
            <a:fillRect/>
          </a:stretch>
        </p:blipFill>
        <p:spPr>
          <a:xfrm>
            <a:off x="182880" y="2639695"/>
            <a:ext cx="8512175" cy="3272155"/>
          </a:xfrm>
          <a:prstGeom prst="rect">
            <a:avLst/>
          </a:prstGeom>
        </p:spPr>
      </p:pic>
    </p:spTree>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基于深度学习的面部表情识别</a:t>
            </a:r>
            <a:endParaRPr lang="zh-CN" altLang="en-US"/>
          </a:p>
        </p:txBody>
      </p:sp>
      <p:sp>
        <p:nvSpPr>
          <p:cNvPr id="3" name="内容占位符 2"/>
          <p:cNvSpPr>
            <a:spLocks noGrp="1"/>
          </p:cNvSpPr>
          <p:nvPr>
            <p:ph idx="1"/>
          </p:nvPr>
        </p:nvSpPr>
        <p:spPr>
          <a:xfrm>
            <a:off x="250825" y="765175"/>
            <a:ext cx="8642350" cy="5617210"/>
          </a:xfrm>
        </p:spPr>
        <p:txBody>
          <a:bodyPr/>
          <a:p>
            <a:r>
              <a:rPr lang="zh-CN" altLang="en-US"/>
              <a:t>预处理</a:t>
            </a:r>
            <a:endParaRPr lang="zh-CN" altLang="en-US"/>
          </a:p>
          <a:p>
            <a:pPr lvl="1"/>
            <a:r>
              <a:rPr lang="zh-CN" altLang="en-US"/>
              <a:t>人脸检测</a:t>
            </a:r>
            <a:endParaRPr lang="zh-CN" altLang="en-US"/>
          </a:p>
          <a:p>
            <a:pPr lvl="2"/>
            <a:r>
              <a:rPr lang="zh-CN" altLang="en-US"/>
              <a:t>检测出图像中人脸所在位置的</a:t>
            </a:r>
            <a:endParaRPr lang="zh-CN" altLang="en-US"/>
          </a:p>
          <a:p>
            <a:pPr lvl="2"/>
            <a:r>
              <a:rPr lang="zh-CN" altLang="en-US"/>
              <a:t>“扫描”加“判别”</a:t>
            </a:r>
            <a:endParaRPr lang="zh-CN" altLang="en-US"/>
          </a:p>
          <a:p>
            <a:pPr lvl="1"/>
            <a:endParaRPr lang="zh-CN" altLang="en-US"/>
          </a:p>
        </p:txBody>
      </p:sp>
      <p:pic>
        <p:nvPicPr>
          <p:cNvPr id="4" name="图片 3" descr="FaceDectopm"/>
          <p:cNvPicPr>
            <a:picLocks noChangeAspect="1"/>
          </p:cNvPicPr>
          <p:nvPr/>
        </p:nvPicPr>
        <p:blipFill>
          <a:blip r:embed="rId1"/>
          <a:stretch>
            <a:fillRect/>
          </a:stretch>
        </p:blipFill>
        <p:spPr>
          <a:xfrm>
            <a:off x="1880235" y="2893695"/>
            <a:ext cx="5320030" cy="2880360"/>
          </a:xfrm>
          <a:prstGeom prst="rect">
            <a:avLst/>
          </a:prstGeom>
        </p:spPr>
      </p:pic>
    </p:spTree>
  </p:cSld>
  <p:clrMapOvr>
    <a:masterClrMapping/>
  </p:clrMapOvr>
  <p:transition>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基于深度学习的面部表情识别</a:t>
            </a:r>
            <a:endParaRPr lang="zh-CN" altLang="en-US"/>
          </a:p>
        </p:txBody>
      </p:sp>
      <p:sp>
        <p:nvSpPr>
          <p:cNvPr id="3" name="内容占位符 2"/>
          <p:cNvSpPr>
            <a:spLocks noGrp="1"/>
          </p:cNvSpPr>
          <p:nvPr>
            <p:ph idx="1"/>
          </p:nvPr>
        </p:nvSpPr>
        <p:spPr>
          <a:xfrm>
            <a:off x="250825" y="765175"/>
            <a:ext cx="8642350" cy="2625090"/>
          </a:xfrm>
        </p:spPr>
        <p:txBody>
          <a:bodyPr/>
          <a:p>
            <a:r>
              <a:rPr lang="zh-CN" altLang="en-US"/>
              <a:t>预处理</a:t>
            </a:r>
            <a:endParaRPr lang="zh-CN" altLang="en-US"/>
          </a:p>
          <a:p>
            <a:pPr lvl="1"/>
            <a:r>
              <a:rPr lang="zh-CN" altLang="en-US"/>
              <a:t>人脸对齐</a:t>
            </a:r>
            <a:endParaRPr lang="zh-CN" altLang="en-US"/>
          </a:p>
          <a:p>
            <a:pPr lvl="2"/>
            <a:r>
              <a:rPr lang="zh-CN" altLang="en-US"/>
              <a:t>根据人脸，检测出人脸定位点landmark.</a:t>
            </a:r>
            <a:endParaRPr lang="zh-CN" altLang="en-US"/>
          </a:p>
          <a:p>
            <a:pPr lvl="3"/>
            <a:r>
              <a:rPr lang="zh-CN" altLang="en-US"/>
              <a:t>定位出人脸上五官关键点坐标</a:t>
            </a:r>
            <a:endParaRPr lang="zh-CN" altLang="en-US"/>
          </a:p>
          <a:p>
            <a:pPr lvl="2"/>
            <a:r>
              <a:rPr lang="zh-CN" altLang="en-US"/>
              <a:t>输入是“一张人脸图片”加“人脸坐标框”，输出五官关键点的坐标序列</a:t>
            </a:r>
            <a:endParaRPr lang="zh-CN" altLang="en-US"/>
          </a:p>
          <a:p>
            <a:pPr lvl="3"/>
            <a:r>
              <a:rPr lang="zh-CN" altLang="en-US"/>
              <a:t>主流的有IntraFace,采用SDM算法</a:t>
            </a:r>
            <a:endParaRPr lang="zh-CN" altLang="en-US"/>
          </a:p>
          <a:p>
            <a:pPr lvl="1"/>
            <a:endParaRPr lang="zh-CN" altLang="en-US"/>
          </a:p>
        </p:txBody>
      </p:sp>
      <p:pic>
        <p:nvPicPr>
          <p:cNvPr id="4" name="图片 3" descr="FaceAlignment"/>
          <p:cNvPicPr>
            <a:picLocks noChangeAspect="1"/>
          </p:cNvPicPr>
          <p:nvPr/>
        </p:nvPicPr>
        <p:blipFill>
          <a:blip r:embed="rId1"/>
          <a:stretch>
            <a:fillRect/>
          </a:stretch>
        </p:blipFill>
        <p:spPr>
          <a:xfrm>
            <a:off x="1263015" y="3765550"/>
            <a:ext cx="6400800" cy="2695575"/>
          </a:xfrm>
          <a:prstGeom prst="rect">
            <a:avLst/>
          </a:prstGeom>
        </p:spPr>
      </p:pic>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浅层神经网络</a:t>
            </a:r>
            <a:endParaRPr lang="zh-CN" altLang="en-US"/>
          </a:p>
        </p:txBody>
      </p:sp>
      <p:sp>
        <p:nvSpPr>
          <p:cNvPr id="3" name="内容占位符 2"/>
          <p:cNvSpPr>
            <a:spLocks noGrp="1"/>
          </p:cNvSpPr>
          <p:nvPr>
            <p:ph idx="1"/>
          </p:nvPr>
        </p:nvSpPr>
        <p:spPr>
          <a:xfrm>
            <a:off x="146050" y="765175"/>
            <a:ext cx="8642350" cy="5400675"/>
          </a:xfrm>
        </p:spPr>
        <p:txBody>
          <a:bodyPr/>
          <a:p>
            <a:r>
              <a:rPr lang="zh-CN" altLang="en-US" sz="2400"/>
              <a:t>基本的神经网络模型结构</a:t>
            </a:r>
            <a:endParaRPr lang="zh-CN" altLang="en-US" sz="2400"/>
          </a:p>
          <a:p>
            <a:pPr lvl="1"/>
            <a:r>
              <a:rPr lang="zh-CN" altLang="en-US" sz="2000"/>
              <a:t>每一个圆圈代表一个神经元，每一个神经元包含了一个非线性激活函数，在本模型中我们可以用 ReLU函数作为激活函数。ReLU函数的表达式如下所示: σ(z)=max(0,z)</a:t>
            </a:r>
            <a:endParaRPr lang="zh-CN" altLang="en-US" sz="2000"/>
          </a:p>
          <a:p>
            <a:pPr lvl="1"/>
            <a:r>
              <a:rPr lang="zh-CN" altLang="en-US" sz="2000"/>
              <a:t>它会对上一层的输入进行加权求和： z=w</a:t>
            </a:r>
            <a:r>
              <a:rPr lang="zh-CN" altLang="en-US" sz="2000" baseline="30000"/>
              <a:t>T</a:t>
            </a:r>
            <a:r>
              <a:rPr lang="zh-CN" altLang="en-US" sz="2000"/>
              <a:t>x+b，其中w和b是模型需要学习的参数。将得到的值z送入激活函数中，最后得到的值作为这个神经元的输出</a:t>
            </a:r>
            <a:endParaRPr lang="zh-CN" altLang="en-US" sz="2000"/>
          </a:p>
          <a:p>
            <a:pPr lvl="1"/>
            <a:endParaRPr lang="zh-CN" altLang="en-US" sz="2000"/>
          </a:p>
        </p:txBody>
      </p:sp>
      <p:pic>
        <p:nvPicPr>
          <p:cNvPr id="5" name="图片 4" descr="NN"/>
          <p:cNvPicPr>
            <a:picLocks noChangeAspect="1"/>
          </p:cNvPicPr>
          <p:nvPr/>
        </p:nvPicPr>
        <p:blipFill>
          <a:blip r:embed="rId1"/>
          <a:stretch>
            <a:fillRect/>
          </a:stretch>
        </p:blipFill>
        <p:spPr>
          <a:xfrm>
            <a:off x="1381125" y="3426460"/>
            <a:ext cx="5741670" cy="2797175"/>
          </a:xfrm>
          <a:prstGeom prst="rect">
            <a:avLst/>
          </a:prstGeom>
        </p:spPr>
      </p:pic>
    </p:spTree>
  </p:cSld>
  <p:clrMapOvr>
    <a:masterClrMapping/>
  </p:clrMapOvr>
  <p:transition>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基于深度学习的面部表情识别</a:t>
            </a:r>
            <a:endParaRPr lang="zh-CN" altLang="en-US"/>
          </a:p>
        </p:txBody>
      </p:sp>
      <p:sp>
        <p:nvSpPr>
          <p:cNvPr id="3" name="内容占位符 2"/>
          <p:cNvSpPr>
            <a:spLocks noGrp="1"/>
          </p:cNvSpPr>
          <p:nvPr>
            <p:ph idx="1"/>
          </p:nvPr>
        </p:nvSpPr>
        <p:spPr>
          <a:xfrm>
            <a:off x="250825" y="765175"/>
            <a:ext cx="8642350" cy="5617210"/>
          </a:xfrm>
        </p:spPr>
        <p:txBody>
          <a:bodyPr/>
          <a:p>
            <a:r>
              <a:rPr lang="zh-CN" altLang="en-US"/>
              <a:t>预处理</a:t>
            </a:r>
            <a:endParaRPr lang="zh-CN" altLang="en-US"/>
          </a:p>
          <a:p>
            <a:pPr lvl="1"/>
            <a:r>
              <a:rPr lang="zh-CN" altLang="en-US"/>
              <a:t>数据增强</a:t>
            </a:r>
            <a:endParaRPr lang="zh-CN" altLang="en-US"/>
          </a:p>
          <a:p>
            <a:pPr lvl="2"/>
            <a:r>
              <a:rPr lang="zh-CN" altLang="en-US"/>
              <a:t>离线数据增强，包含随机扰动，变换（旋转，平移，翻转，缩放，对齐），噪声添加如椒盐噪声，斑点噪声，以及亮度，饱和度变化，以及在眼睛之间添加2维高斯随机分布的噪声</a:t>
            </a:r>
            <a:endParaRPr lang="zh-CN" altLang="en-US"/>
          </a:p>
          <a:p>
            <a:pPr lvl="2"/>
            <a:r>
              <a:rPr lang="zh-CN" altLang="en-US"/>
              <a:t>在线数据增强，包含Crop,水平翻转等</a:t>
            </a:r>
            <a:endParaRPr lang="zh-CN" altLang="en-US"/>
          </a:p>
          <a:p>
            <a:pPr lvl="1"/>
            <a:r>
              <a:rPr lang="zh-CN" altLang="en-US"/>
              <a:t>人脸归一化</a:t>
            </a:r>
            <a:endParaRPr lang="zh-CN" altLang="en-US"/>
          </a:p>
          <a:p>
            <a:pPr lvl="2"/>
            <a:r>
              <a:rPr lang="zh-CN" altLang="en-US"/>
              <a:t>亮度归一化和姿态归一化（就是人脸对齐拉正）</a:t>
            </a:r>
            <a:endParaRPr lang="zh-CN" altLang="en-US"/>
          </a:p>
        </p:txBody>
      </p:sp>
    </p:spTree>
  </p:cSld>
  <p:clrMapOvr>
    <a:masterClrMapping/>
  </p:clrMapOvr>
  <p:transition>
    <p:rand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基于深度学习的面部表情识别</a:t>
            </a:r>
            <a:endParaRPr lang="zh-CN" altLang="en-US"/>
          </a:p>
        </p:txBody>
      </p:sp>
      <p:sp>
        <p:nvSpPr>
          <p:cNvPr id="3" name="内容占位符 2"/>
          <p:cNvSpPr>
            <a:spLocks noGrp="1"/>
          </p:cNvSpPr>
          <p:nvPr>
            <p:ph idx="1"/>
          </p:nvPr>
        </p:nvSpPr>
        <p:spPr/>
        <p:txBody>
          <a:bodyPr/>
          <a:p>
            <a:r>
              <a:rPr lang="zh-CN" altLang="en-US"/>
              <a:t>深度特征学习</a:t>
            </a:r>
            <a:endParaRPr lang="zh-CN" altLang="en-US"/>
          </a:p>
          <a:p>
            <a:pPr lvl="1"/>
            <a:r>
              <a:rPr lang="zh-CN" altLang="en-US"/>
              <a:t>“人脸提特征(Face Feature Extraction)”是将一张人脸图像转化为一串固定长度的数值的过程</a:t>
            </a:r>
            <a:endParaRPr lang="zh-CN" altLang="en-US"/>
          </a:p>
          <a:p>
            <a:pPr lvl="1"/>
            <a:endParaRPr lang="zh-CN" altLang="en-US"/>
          </a:p>
        </p:txBody>
      </p:sp>
      <p:pic>
        <p:nvPicPr>
          <p:cNvPr id="4" name="图片 3" descr="FaceFeatureExtraction"/>
          <p:cNvPicPr>
            <a:picLocks noChangeAspect="1"/>
          </p:cNvPicPr>
          <p:nvPr/>
        </p:nvPicPr>
        <p:blipFill>
          <a:blip r:embed="rId1"/>
          <a:stretch>
            <a:fillRect/>
          </a:stretch>
        </p:blipFill>
        <p:spPr>
          <a:xfrm>
            <a:off x="1131570" y="2865120"/>
            <a:ext cx="6429375" cy="1704975"/>
          </a:xfrm>
          <a:prstGeom prst="rect">
            <a:avLst/>
          </a:prstGeom>
        </p:spPr>
      </p:pic>
    </p:spTree>
  </p:cSld>
  <p:clrMapOvr>
    <a:masterClrMapping/>
  </p:clrMapOvr>
  <p:transition>
    <p:rand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基于深度学习的面部表情识别</a:t>
            </a:r>
            <a:endParaRPr lang="zh-CN" altLang="en-US"/>
          </a:p>
        </p:txBody>
      </p:sp>
      <p:sp>
        <p:nvSpPr>
          <p:cNvPr id="3" name="内容占位符 2"/>
          <p:cNvSpPr>
            <a:spLocks noGrp="1"/>
          </p:cNvSpPr>
          <p:nvPr>
            <p:ph idx="1"/>
          </p:nvPr>
        </p:nvSpPr>
        <p:spPr/>
        <p:txBody>
          <a:bodyPr/>
          <a:p>
            <a:r>
              <a:rPr lang="zh-CN" altLang="en-US"/>
              <a:t>面部表示分类</a:t>
            </a:r>
            <a:endParaRPr lang="zh-CN" altLang="en-US"/>
          </a:p>
        </p:txBody>
      </p:sp>
    </p:spTree>
  </p:cSld>
  <p:clrMapOvr>
    <a:masterClrMapping/>
  </p:clrMapOvr>
  <p:transition>
    <p:rand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VGG</a:t>
            </a:r>
            <a:r>
              <a:rPr lang="zh-CN" altLang="en-US"/>
              <a:t>模型</a:t>
            </a:r>
            <a:endParaRPr lang="zh-CN" altLang="en-US"/>
          </a:p>
        </p:txBody>
      </p:sp>
      <p:sp>
        <p:nvSpPr>
          <p:cNvPr id="3" name="内容占位符 2"/>
          <p:cNvSpPr>
            <a:spLocks noGrp="1"/>
          </p:cNvSpPr>
          <p:nvPr>
            <p:ph idx="1"/>
          </p:nvPr>
        </p:nvSpPr>
        <p:spPr/>
        <p:txBody>
          <a:bodyPr/>
          <a:p>
            <a:r>
              <a:rPr lang="zh-CN" altLang="en-US"/>
              <a:t>VGG模型不仅能够在大规模数据集上的分类效果很好，其在其他数据集上的推广能力也非常出色</a:t>
            </a:r>
            <a:endParaRPr lang="zh-CN" altLang="en-US"/>
          </a:p>
        </p:txBody>
      </p:sp>
      <p:pic>
        <p:nvPicPr>
          <p:cNvPr id="4" name="图片 3" descr="vgg16"/>
          <p:cNvPicPr>
            <a:picLocks noChangeAspect="1"/>
          </p:cNvPicPr>
          <p:nvPr/>
        </p:nvPicPr>
        <p:blipFill>
          <a:blip r:embed="rId1"/>
          <a:stretch>
            <a:fillRect/>
          </a:stretch>
        </p:blipFill>
        <p:spPr>
          <a:xfrm>
            <a:off x="936625" y="2186305"/>
            <a:ext cx="7207250" cy="4232275"/>
          </a:xfrm>
          <a:prstGeom prst="rect">
            <a:avLst/>
          </a:prstGeom>
        </p:spPr>
      </p:pic>
    </p:spTree>
  </p:cSld>
  <p:clrMapOvr>
    <a:masterClrMapping/>
  </p:clrMapOvr>
  <p:transition>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从keras看VGG16</a:t>
            </a:r>
            <a:endParaRPr lang="zh-CN" altLang="en-US"/>
          </a:p>
        </p:txBody>
      </p:sp>
      <p:sp>
        <p:nvSpPr>
          <p:cNvPr id="3" name="内容占位符 2"/>
          <p:cNvSpPr>
            <a:spLocks noGrp="1"/>
          </p:cNvSpPr>
          <p:nvPr>
            <p:ph idx="1"/>
          </p:nvPr>
        </p:nvSpPr>
        <p:spPr/>
        <p:txBody>
          <a:bodyPr/>
          <a:p>
            <a:r>
              <a:rPr lang="zh-CN" altLang="en-US" sz="2400"/>
              <a:t>从INPUT到Conv1：</a:t>
            </a:r>
            <a:endParaRPr lang="zh-CN" altLang="en-US" sz="2400"/>
          </a:p>
          <a:p>
            <a:r>
              <a:rPr lang="zh-CN" altLang="en-US" sz="2400"/>
              <a:t>从Conv1到Conv2之间的过渡</a:t>
            </a:r>
            <a:endParaRPr lang="zh-CN" altLang="en-US" sz="2400"/>
          </a:p>
        </p:txBody>
      </p:sp>
      <p:pic>
        <p:nvPicPr>
          <p:cNvPr id="4" name="图片 3" descr="VGG161"/>
          <p:cNvPicPr>
            <a:picLocks noChangeAspect="1"/>
          </p:cNvPicPr>
          <p:nvPr/>
        </p:nvPicPr>
        <p:blipFill>
          <a:blip r:embed="rId1"/>
          <a:stretch>
            <a:fillRect/>
          </a:stretch>
        </p:blipFill>
        <p:spPr>
          <a:xfrm>
            <a:off x="5187950" y="908050"/>
            <a:ext cx="3705225" cy="2686685"/>
          </a:xfrm>
          <a:prstGeom prst="rect">
            <a:avLst/>
          </a:prstGeom>
        </p:spPr>
      </p:pic>
      <p:graphicFrame>
        <p:nvGraphicFramePr>
          <p:cNvPr id="5" name="对象 4"/>
          <p:cNvGraphicFramePr/>
          <p:nvPr/>
        </p:nvGraphicFramePr>
        <p:xfrm>
          <a:off x="179705" y="1931035"/>
          <a:ext cx="5071110" cy="1570990"/>
        </p:xfrm>
        <a:graphic>
          <a:graphicData uri="http://schemas.openxmlformats.org/presentationml/2006/ole">
            <mc:AlternateContent xmlns:mc="http://schemas.openxmlformats.org/markup-compatibility/2006">
              <mc:Choice xmlns:v="urn:schemas-microsoft-com:vml" Requires="v">
                <p:oleObj spid="_x0000_s6" name="" r:id="rId2" imgW="5067300" imgH="1569720" progId="Paint.Picture">
                  <p:embed/>
                </p:oleObj>
              </mc:Choice>
              <mc:Fallback>
                <p:oleObj name="" r:id="rId2" imgW="5067300" imgH="1569720" progId="Paint.Picture">
                  <p:embed/>
                  <p:pic>
                    <p:nvPicPr>
                      <p:cNvPr id="0" name="图片 5"/>
                      <p:cNvPicPr/>
                      <p:nvPr/>
                    </p:nvPicPr>
                    <p:blipFill>
                      <a:blip r:embed="rId3"/>
                      <a:stretch>
                        <a:fillRect/>
                      </a:stretch>
                    </p:blipFill>
                    <p:spPr>
                      <a:xfrm>
                        <a:off x="179705" y="1931035"/>
                        <a:ext cx="5071110" cy="1570990"/>
                      </a:xfrm>
                      <a:prstGeom prst="rect">
                        <a:avLst/>
                      </a:prstGeom>
                    </p:spPr>
                  </p:pic>
                </p:oleObj>
              </mc:Fallback>
            </mc:AlternateContent>
          </a:graphicData>
        </a:graphic>
      </p:graphicFrame>
      <p:pic>
        <p:nvPicPr>
          <p:cNvPr id="9" name="图片 8" descr="VGG162"/>
          <p:cNvPicPr>
            <a:picLocks noChangeAspect="1"/>
          </p:cNvPicPr>
          <p:nvPr/>
        </p:nvPicPr>
        <p:blipFill>
          <a:blip r:embed="rId4"/>
          <a:stretch>
            <a:fillRect/>
          </a:stretch>
        </p:blipFill>
        <p:spPr>
          <a:xfrm>
            <a:off x="6333490" y="3594735"/>
            <a:ext cx="2151380" cy="3048000"/>
          </a:xfrm>
          <a:prstGeom prst="rect">
            <a:avLst/>
          </a:prstGeom>
        </p:spPr>
      </p:pic>
    </p:spTree>
  </p:cSld>
  <p:clrMapOvr>
    <a:masterClrMapping/>
  </p:clrMapOvr>
  <p:transition>
    <p:rand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从keras看VGG16</a:t>
            </a:r>
            <a:endParaRPr lang="zh-CN" altLang="en-US"/>
          </a:p>
        </p:txBody>
      </p:sp>
      <p:sp>
        <p:nvSpPr>
          <p:cNvPr id="3" name="内容占位符 2"/>
          <p:cNvSpPr>
            <a:spLocks noGrp="1"/>
          </p:cNvSpPr>
          <p:nvPr>
            <p:ph idx="1"/>
          </p:nvPr>
        </p:nvSpPr>
        <p:spPr/>
        <p:txBody>
          <a:bodyPr/>
          <a:p>
            <a:r>
              <a:rPr lang="zh-CN" altLang="en-US" sz="2400"/>
              <a:t>进入Conv3的推演</a:t>
            </a:r>
            <a:endParaRPr lang="zh-CN" altLang="en-US" sz="2400"/>
          </a:p>
          <a:p>
            <a:r>
              <a:rPr lang="zh-CN" altLang="en-US" sz="2400"/>
              <a:t>从Conv3到Conv4之间的过渡</a:t>
            </a:r>
            <a:endParaRPr lang="zh-CN" altLang="en-US" sz="2400"/>
          </a:p>
        </p:txBody>
      </p:sp>
      <p:graphicFrame>
        <p:nvGraphicFramePr>
          <p:cNvPr id="7" name="对象 6"/>
          <p:cNvGraphicFramePr/>
          <p:nvPr/>
        </p:nvGraphicFramePr>
        <p:xfrm>
          <a:off x="34925" y="2170430"/>
          <a:ext cx="4796790" cy="1319530"/>
        </p:xfrm>
        <a:graphic>
          <a:graphicData uri="http://schemas.openxmlformats.org/presentationml/2006/ole">
            <mc:AlternateContent xmlns:mc="http://schemas.openxmlformats.org/markup-compatibility/2006">
              <mc:Choice xmlns:v="urn:schemas-microsoft-com:vml" Requires="v">
                <p:oleObj spid="_x0000_s8" name="" r:id="rId1" imgW="4792980" imgH="1318260" progId="Paint.Picture">
                  <p:embed/>
                </p:oleObj>
              </mc:Choice>
              <mc:Fallback>
                <p:oleObj name="" r:id="rId1" imgW="4792980" imgH="1318260" progId="Paint.Picture">
                  <p:embed/>
                  <p:pic>
                    <p:nvPicPr>
                      <p:cNvPr id="0" name="图片 7"/>
                      <p:cNvPicPr/>
                      <p:nvPr/>
                    </p:nvPicPr>
                    <p:blipFill>
                      <a:blip r:embed="rId2"/>
                      <a:stretch>
                        <a:fillRect/>
                      </a:stretch>
                    </p:blipFill>
                    <p:spPr>
                      <a:xfrm>
                        <a:off x="34925" y="2170430"/>
                        <a:ext cx="4796790" cy="1319530"/>
                      </a:xfrm>
                      <a:prstGeom prst="rect">
                        <a:avLst/>
                      </a:prstGeom>
                    </p:spPr>
                  </p:pic>
                </p:oleObj>
              </mc:Fallback>
            </mc:AlternateContent>
          </a:graphicData>
        </a:graphic>
      </p:graphicFrame>
      <p:pic>
        <p:nvPicPr>
          <p:cNvPr id="12" name="图片 11" descr="VGG163"/>
          <p:cNvPicPr>
            <a:picLocks noChangeAspect="1"/>
          </p:cNvPicPr>
          <p:nvPr/>
        </p:nvPicPr>
        <p:blipFill>
          <a:blip r:embed="rId3"/>
          <a:stretch>
            <a:fillRect/>
          </a:stretch>
        </p:blipFill>
        <p:spPr>
          <a:xfrm>
            <a:off x="4831715" y="765175"/>
            <a:ext cx="4178300" cy="2794000"/>
          </a:xfrm>
          <a:prstGeom prst="rect">
            <a:avLst/>
          </a:prstGeom>
        </p:spPr>
      </p:pic>
      <p:pic>
        <p:nvPicPr>
          <p:cNvPr id="13" name="图片 12" descr="VGG164"/>
          <p:cNvPicPr>
            <a:picLocks noChangeAspect="1"/>
          </p:cNvPicPr>
          <p:nvPr/>
        </p:nvPicPr>
        <p:blipFill>
          <a:blip r:embed="rId4"/>
          <a:stretch>
            <a:fillRect/>
          </a:stretch>
        </p:blipFill>
        <p:spPr>
          <a:xfrm>
            <a:off x="6250940" y="3702050"/>
            <a:ext cx="1965325" cy="2769235"/>
          </a:xfrm>
          <a:prstGeom prst="rect">
            <a:avLst/>
          </a:prstGeom>
        </p:spPr>
      </p:pic>
    </p:spTree>
  </p:cSld>
  <p:clrMapOvr>
    <a:masterClrMapping/>
  </p:clrMapOvr>
  <p:transition>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从keras看VGG16</a:t>
            </a:r>
            <a:endParaRPr lang="zh-CN" altLang="en-US"/>
          </a:p>
        </p:txBody>
      </p:sp>
      <p:graphicFrame>
        <p:nvGraphicFramePr>
          <p:cNvPr id="10" name="对象 9"/>
          <p:cNvGraphicFramePr/>
          <p:nvPr/>
        </p:nvGraphicFramePr>
        <p:xfrm>
          <a:off x="188595" y="836930"/>
          <a:ext cx="4972050" cy="1837690"/>
        </p:xfrm>
        <a:graphic>
          <a:graphicData uri="http://schemas.openxmlformats.org/presentationml/2006/ole">
            <mc:AlternateContent xmlns:mc="http://schemas.openxmlformats.org/markup-compatibility/2006">
              <mc:Choice xmlns:v="urn:schemas-microsoft-com:vml" Requires="v">
                <p:oleObj spid="_x0000_s11" name="" r:id="rId1" imgW="4968240" imgH="1836420" progId="Paint.Picture">
                  <p:embed/>
                </p:oleObj>
              </mc:Choice>
              <mc:Fallback>
                <p:oleObj name="" r:id="rId1" imgW="4968240" imgH="1836420" progId="Paint.Picture">
                  <p:embed/>
                  <p:pic>
                    <p:nvPicPr>
                      <p:cNvPr id="0" name="图片 10"/>
                      <p:cNvPicPr/>
                      <p:nvPr/>
                    </p:nvPicPr>
                    <p:blipFill>
                      <a:blip r:embed="rId2"/>
                      <a:stretch>
                        <a:fillRect/>
                      </a:stretch>
                    </p:blipFill>
                    <p:spPr>
                      <a:xfrm>
                        <a:off x="188595" y="836930"/>
                        <a:ext cx="4972050" cy="1837690"/>
                      </a:xfrm>
                      <a:prstGeom prst="rect">
                        <a:avLst/>
                      </a:prstGeom>
                    </p:spPr>
                  </p:pic>
                </p:oleObj>
              </mc:Fallback>
            </mc:AlternateContent>
          </a:graphicData>
        </a:graphic>
      </p:graphicFrame>
      <p:graphicFrame>
        <p:nvGraphicFramePr>
          <p:cNvPr id="4" name="内容占位符 3"/>
          <p:cNvGraphicFramePr>
            <a:graphicFrameLocks noChangeAspect="1"/>
          </p:cNvGraphicFramePr>
          <p:nvPr>
            <p:ph idx="1"/>
          </p:nvPr>
        </p:nvGraphicFramePr>
        <p:xfrm>
          <a:off x="4826635" y="765175"/>
          <a:ext cx="4317365" cy="5022215"/>
        </p:xfrm>
        <a:graphic>
          <a:graphicData uri="http://schemas.openxmlformats.org/presentationml/2006/ole">
            <mc:AlternateContent xmlns:mc="http://schemas.openxmlformats.org/markup-compatibility/2006">
              <mc:Choice xmlns:v="urn:schemas-microsoft-com:vml" Requires="v">
                <p:oleObj spid="_x0000_s5" name="" r:id="rId3" imgW="4953000" imgH="5760720" progId="Paint.Picture">
                  <p:embed/>
                </p:oleObj>
              </mc:Choice>
              <mc:Fallback>
                <p:oleObj name="" r:id="rId3" imgW="4953000" imgH="5760720" progId="Paint.Picture">
                  <p:embed/>
                  <p:pic>
                    <p:nvPicPr>
                      <p:cNvPr id="0" name="图片 4"/>
                      <p:cNvPicPr/>
                      <p:nvPr/>
                    </p:nvPicPr>
                    <p:blipFill>
                      <a:blip r:embed="rId4"/>
                      <a:stretch>
                        <a:fillRect/>
                      </a:stretch>
                    </p:blipFill>
                    <p:spPr>
                      <a:xfrm>
                        <a:off x="4826635" y="765175"/>
                        <a:ext cx="4317365" cy="5022215"/>
                      </a:xfrm>
                      <a:prstGeom prst="rect">
                        <a:avLst/>
                      </a:prstGeom>
                    </p:spPr>
                  </p:pic>
                </p:oleObj>
              </mc:Fallback>
            </mc:AlternateContent>
          </a:graphicData>
        </a:graphic>
      </p:graphicFrame>
      <p:pic>
        <p:nvPicPr>
          <p:cNvPr id="6" name="图片 5" descr="vgg16"/>
          <p:cNvPicPr>
            <a:picLocks noChangeAspect="1"/>
          </p:cNvPicPr>
          <p:nvPr/>
        </p:nvPicPr>
        <p:blipFill>
          <a:blip r:embed="rId5"/>
          <a:stretch>
            <a:fillRect/>
          </a:stretch>
        </p:blipFill>
        <p:spPr>
          <a:xfrm>
            <a:off x="188595" y="2997835"/>
            <a:ext cx="4476750" cy="2628900"/>
          </a:xfrm>
          <a:prstGeom prst="rect">
            <a:avLst/>
          </a:prstGeom>
        </p:spPr>
      </p:pic>
    </p:spTree>
  </p:cSld>
  <p:clrMapOvr>
    <a:masterClrMapping/>
  </p:clrMapOvr>
  <p:transition>
    <p:rand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思考题</a:t>
            </a:r>
            <a:endParaRPr lang="zh-CN" altLang="en-US"/>
          </a:p>
        </p:txBody>
      </p:sp>
      <p:sp>
        <p:nvSpPr>
          <p:cNvPr id="3" name="内容占位符 2"/>
          <p:cNvSpPr>
            <a:spLocks noGrp="1"/>
          </p:cNvSpPr>
          <p:nvPr>
            <p:ph idx="1"/>
          </p:nvPr>
        </p:nvSpPr>
        <p:spPr/>
        <p:txBody>
          <a:bodyPr/>
          <a:p>
            <a:r>
              <a:rPr lang="zh-CN" altLang="en-US"/>
              <a:t>今天的深度学习技术为什么会有如此大的成功？</a:t>
            </a:r>
            <a:endParaRPr lang="zh-CN" altLang="en-US"/>
          </a:p>
          <a:p>
            <a:r>
              <a:rPr lang="zh-CN" altLang="en-US"/>
              <a:t>它会持续的在其他各个领域都奏效吗？</a:t>
            </a:r>
            <a:endParaRPr lang="zh-CN" altLang="en-US"/>
          </a:p>
        </p:txBody>
      </p:sp>
    </p:spTree>
  </p:cSld>
  <p:clrMapOvr>
    <a:masterClrMapping/>
  </p:clrMapOvr>
  <p:transition>
    <p:rand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pic>
        <p:nvPicPr>
          <p:cNvPr id="99331" name="Picture 2" descr="waseda_mark"/>
          <p:cNvPicPr>
            <a:picLocks noChangeAspect="1"/>
          </p:cNvPicPr>
          <p:nvPr/>
        </p:nvPicPr>
        <p:blipFill>
          <a:blip r:embed="rId1">
            <a:grayscl/>
            <a:lum bright="79999" contrast="-89999"/>
          </a:blip>
          <a:stretch>
            <a:fillRect/>
          </a:stretch>
        </p:blipFill>
        <p:spPr>
          <a:xfrm>
            <a:off x="1116013" y="930275"/>
            <a:ext cx="6840537" cy="5307013"/>
          </a:xfrm>
          <a:prstGeom prst="rect">
            <a:avLst/>
          </a:prstGeom>
          <a:noFill/>
          <a:ln w="9525">
            <a:noFill/>
          </a:ln>
        </p:spPr>
      </p:pic>
      <p:sp>
        <p:nvSpPr>
          <p:cNvPr id="99332" name="Rectangle 3"/>
          <p:cNvSpPr>
            <a:spLocks noGrp="1"/>
          </p:cNvSpPr>
          <p:nvPr>
            <p:ph idx="1"/>
          </p:nvPr>
        </p:nvSpPr>
        <p:spPr>
          <a:xfrm>
            <a:off x="152400" y="838200"/>
            <a:ext cx="8642350" cy="5400675"/>
          </a:xfrm>
        </p:spPr>
        <p:txBody>
          <a:bodyPr vert="horz" wrap="square" lIns="91440" tIns="45720" rIns="91440" bIns="45720" anchor="t"/>
          <a:lstStyle/>
          <a:p>
            <a:pPr eaLnBrk="1" hangingPunct="1"/>
            <a:endParaRPr lang="en-US" altLang="zh-CN" b="1" dirty="0"/>
          </a:p>
          <a:p>
            <a:pPr eaLnBrk="1" hangingPunct="1">
              <a:buNone/>
            </a:pPr>
            <a:endParaRPr lang="en-US" altLang="zh-CN" b="1" dirty="0"/>
          </a:p>
          <a:p>
            <a:pPr algn="ctr" eaLnBrk="1" hangingPunct="1">
              <a:buNone/>
            </a:pPr>
            <a:r>
              <a:rPr lang="en-US" altLang="zh-CN" sz="8000" b="1" dirty="0">
                <a:solidFill>
                  <a:schemeClr val="accent2"/>
                </a:solidFill>
                <a:latin typeface="Times New Roman" panose="02020603050405020304" pitchFamily="18" charset="0"/>
              </a:rPr>
              <a:t>THE END</a:t>
            </a:r>
            <a:endParaRPr lang="en-US" altLang="zh-CN" sz="8000" b="1" dirty="0">
              <a:solidFill>
                <a:schemeClr val="accent2"/>
              </a:solidFill>
              <a:latin typeface="Times New Roman" panose="02020603050405020304" pitchFamily="18" charset="0"/>
            </a:endParaRPr>
          </a:p>
        </p:txBody>
      </p:sp>
      <p:pic>
        <p:nvPicPr>
          <p:cNvPr id="99333" name="Picture 4" descr="wsd1"/>
          <p:cNvPicPr>
            <a:picLocks noChangeAspect="1"/>
          </p:cNvPicPr>
          <p:nvPr/>
        </p:nvPicPr>
        <p:blipFill>
          <a:blip r:embed="rId2"/>
          <a:stretch>
            <a:fillRect/>
          </a:stretch>
        </p:blipFill>
        <p:spPr>
          <a:xfrm>
            <a:off x="0" y="5661025"/>
            <a:ext cx="9144000" cy="1196975"/>
          </a:xfrm>
          <a:prstGeom prst="rect">
            <a:avLst/>
          </a:prstGeom>
          <a:noFill/>
          <a:ln w="9525">
            <a:noFill/>
          </a:ln>
        </p:spPr>
      </p:pic>
      <p:sp>
        <p:nvSpPr>
          <p:cNvPr id="99334" name="Line 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99335" name="Text Box 6"/>
          <p:cNvSpPr txBox="1"/>
          <p:nvPr/>
        </p:nvSpPr>
        <p:spPr>
          <a:xfrm>
            <a:off x="0" y="76200"/>
            <a:ext cx="9144000" cy="396875"/>
          </a:xfrm>
          <a:prstGeom prst="rect">
            <a:avLst/>
          </a:prstGeom>
          <a:noFill/>
          <a:ln w="38100">
            <a:noFill/>
          </a:ln>
        </p:spPr>
        <p:txBody>
          <a:bodyPr>
            <a:spAutoFit/>
          </a:bodyPr>
          <a:lstStyle/>
          <a:p>
            <a:pPr algn="ctr">
              <a:spcBef>
                <a:spcPct val="50000"/>
              </a:spcBef>
            </a:pPr>
            <a:r>
              <a:rPr lang="en-US" altLang="zh-CN" sz="2000" dirty="0">
                <a:solidFill>
                  <a:schemeClr val="accent2"/>
                </a:solidFill>
                <a:latin typeface="Arial" panose="020B0604020202020204" pitchFamily="34" charset="0"/>
              </a:rPr>
              <a:t>Introduction of Artificial Intelligence</a:t>
            </a:r>
            <a:endParaRPr lang="en-US" altLang="zh-CN" sz="2000" dirty="0">
              <a:solidFill>
                <a:schemeClr val="accent2"/>
              </a:solidFill>
              <a:latin typeface="Arial" panose="020B0604020202020204" pitchFamily="34" charset="0"/>
            </a:endParaRPr>
          </a:p>
        </p:txBody>
      </p:sp>
    </p:spTree>
  </p:cSld>
  <p:clrMapOvr>
    <a:masterClrMapping/>
  </p:clrMapOvr>
  <p:transition>
    <p:rand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基线模型（Baseline Models）</a:t>
            </a:r>
            <a:endParaRPr lang="zh-CN" altLang="en-US"/>
          </a:p>
          <a:p>
            <a:pPr lvl="2"/>
            <a:r>
              <a:rPr lang="zh-CN" altLang="en-US"/>
              <a:t>论文：H. Noh,P. H. Seo, and B. Han, “Image question answering using convolutional neuralnetwork with dynamic parameter prediction,” in The IEEE Conference on ComputerVision and Pattern Recognition (CVPR), 2016.</a:t>
            </a:r>
            <a:endParaRPr lang="zh-CN" altLang="en-US"/>
          </a:p>
          <a:p>
            <a:pPr lvl="2"/>
            <a:r>
              <a:rPr lang="zh-CN" altLang="en-US"/>
              <a:t>工作：通过学习一个动态参数层的卷积神经网络(CNN)，进行网络权值的自适应预测。</a:t>
            </a:r>
            <a:endParaRPr lang="zh-CN" altLang="en-US"/>
          </a:p>
          <a:p>
            <a:pPr lvl="2"/>
            <a:r>
              <a:rPr lang="zh-CN" altLang="en-US"/>
              <a:t>在自适应参数预测中，我们采用了一个单独的参数预测网络，该网络由以问题为输入的门控递归单元和生成一组候选权重作为输出的全连通层组成。通过使用哈希技术来减少这个问题的复杂性，使用预定义的哈希函数选择参数预测网络给出的候选权重，以确定动态参数层中的各个权重，进而提高基线模型的准确率。</a:t>
            </a:r>
            <a:endParaRPr lang="zh-CN" altLang="en-US"/>
          </a:p>
          <a:p>
            <a:pPr lvl="2"/>
            <a:endParaRPr lang="zh-CN" altLang="en-US"/>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浅层神经网络</a:t>
            </a:r>
            <a:endParaRPr lang="zh-CN" altLang="en-US"/>
          </a:p>
        </p:txBody>
      </p:sp>
      <p:sp>
        <p:nvSpPr>
          <p:cNvPr id="3" name="内容占位符 2"/>
          <p:cNvSpPr>
            <a:spLocks noGrp="1"/>
          </p:cNvSpPr>
          <p:nvPr>
            <p:ph idx="1"/>
          </p:nvPr>
        </p:nvSpPr>
        <p:spPr>
          <a:xfrm>
            <a:off x="119380" y="728345"/>
            <a:ext cx="8642350" cy="5400675"/>
          </a:xfrm>
        </p:spPr>
        <p:txBody>
          <a:bodyPr/>
          <a:p>
            <a:r>
              <a:rPr lang="zh-CN" altLang="en-US" sz="2400"/>
              <a:t>向量化矩阵运算过程</a:t>
            </a:r>
            <a:endParaRPr lang="zh-CN" altLang="en-US" sz="2400"/>
          </a:p>
          <a:p>
            <a:pPr lvl="1"/>
            <a:r>
              <a:rPr lang="zh-CN" altLang="en-US" sz="2225"/>
              <a:t>第一层隐藏层计算过程可以这么写： </a:t>
            </a:r>
            <a:endParaRPr lang="zh-CN" altLang="en-US" sz="2225"/>
          </a:p>
          <a:p>
            <a:pPr lvl="2"/>
            <a:r>
              <a:rPr lang="zh-CN" altLang="en-US" sz="1965"/>
              <a:t>Z</a:t>
            </a:r>
            <a:r>
              <a:rPr lang="zh-CN" altLang="en-US" sz="1965" baseline="30000"/>
              <a:t>[1]</a:t>
            </a:r>
            <a:r>
              <a:rPr lang="zh-CN" altLang="en-US" sz="1965"/>
              <a:t>=W</a:t>
            </a:r>
            <a:r>
              <a:rPr lang="zh-CN" altLang="en-US" sz="1965" baseline="30000"/>
              <a:t>[1]</a:t>
            </a:r>
            <a:r>
              <a:rPr lang="zh-CN" altLang="en-US" sz="1965"/>
              <a:t>X+b</a:t>
            </a:r>
            <a:r>
              <a:rPr lang="zh-CN" altLang="en-US" sz="1965" baseline="30000"/>
              <a:t>[1]</a:t>
            </a:r>
            <a:endParaRPr lang="zh-CN" altLang="en-US" sz="1965"/>
          </a:p>
          <a:p>
            <a:pPr lvl="2"/>
            <a:r>
              <a:rPr lang="zh-CN" altLang="en-US" sz="2225"/>
              <a:t>A</a:t>
            </a:r>
            <a:r>
              <a:rPr lang="zh-CN" altLang="en-US" sz="2225" baseline="30000"/>
              <a:t>[1]</a:t>
            </a:r>
            <a:r>
              <a:rPr lang="zh-CN" altLang="en-US" sz="2225"/>
              <a:t>=σ(Z</a:t>
            </a:r>
            <a:r>
              <a:rPr lang="zh-CN" altLang="en-US" sz="2225" baseline="30000"/>
              <a:t>[1]</a:t>
            </a:r>
            <a:r>
              <a:rPr lang="zh-CN" altLang="en-US" sz="2225"/>
              <a:t>) </a:t>
            </a:r>
            <a:endParaRPr lang="zh-CN" altLang="en-US" sz="2225"/>
          </a:p>
          <a:p>
            <a:pPr lvl="2"/>
            <a:r>
              <a:rPr lang="zh-CN" altLang="en-US" sz="1965"/>
              <a:t>其中A</a:t>
            </a:r>
            <a:r>
              <a:rPr lang="zh-CN" altLang="en-US" sz="1965" baseline="30000"/>
              <a:t>[1]</a:t>
            </a:r>
            <a:r>
              <a:rPr lang="zh-CN" altLang="en-US" sz="1965"/>
              <a:t>是隐藏层的输出</a:t>
            </a:r>
            <a:endParaRPr lang="zh-CN" altLang="en-US" sz="2225"/>
          </a:p>
          <a:p>
            <a:pPr lvl="1"/>
            <a:r>
              <a:rPr lang="zh-CN" altLang="en-US" sz="2225"/>
              <a:t>在训练的过程中，只要有足够的输入x和输出y，就能训练出较好的神经网络模型，该模型在此类房价预测问题中，能够得到比较准确的结果。</a:t>
            </a:r>
            <a:endParaRPr lang="zh-CN" altLang="en-US" sz="2225"/>
          </a:p>
          <a:p>
            <a:pPr lvl="1"/>
            <a:endParaRPr lang="zh-CN" altLang="en-US" sz="2000"/>
          </a:p>
        </p:txBody>
      </p:sp>
      <p:pic>
        <p:nvPicPr>
          <p:cNvPr id="5" name="图片 4" descr="NN"/>
          <p:cNvPicPr>
            <a:picLocks noChangeAspect="1"/>
          </p:cNvPicPr>
          <p:nvPr/>
        </p:nvPicPr>
        <p:blipFill>
          <a:blip r:embed="rId1"/>
          <a:stretch>
            <a:fillRect/>
          </a:stretch>
        </p:blipFill>
        <p:spPr>
          <a:xfrm>
            <a:off x="3155950" y="3795395"/>
            <a:ext cx="5741670" cy="2797175"/>
          </a:xfrm>
          <a:prstGeom prst="rect">
            <a:avLst/>
          </a:prstGeom>
        </p:spPr>
      </p:pic>
    </p:spTree>
  </p:cSld>
  <p:clrMapOvr>
    <a:masterClrMapping/>
  </p:clrMapOvr>
  <p:transition>
    <p:rand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基线模型（Baseline Models）</a:t>
            </a:r>
            <a:endParaRPr lang="zh-CN" altLang="en-US"/>
          </a:p>
          <a:p>
            <a:pPr lvl="2"/>
            <a:r>
              <a:rPr lang="zh-CN" altLang="en-US" sz="2300"/>
              <a:t>代码：</a:t>
            </a:r>
            <a:r>
              <a:rPr lang="zh-CN" altLang="en-US" sz="2300">
                <a:hlinkClick r:id="rId1" action="ppaction://hlinkfile"/>
              </a:rPr>
              <a:t>https://github.com/MarvinTeichmann/tensorflow-fcn</a:t>
            </a:r>
            <a:endParaRPr lang="zh-CN" altLang="en-US" sz="2300"/>
          </a:p>
          <a:p>
            <a:pPr lvl="2"/>
            <a:endParaRPr lang="zh-CN" altLang="en-US"/>
          </a:p>
          <a:p>
            <a:pPr lvl="2"/>
            <a:endParaRPr lang="zh-CN" altLang="en-US"/>
          </a:p>
        </p:txBody>
      </p:sp>
      <p:pic>
        <p:nvPicPr>
          <p:cNvPr id="4" name="图片 3" descr="FCN网络结构"/>
          <p:cNvPicPr>
            <a:picLocks noChangeAspect="1"/>
          </p:cNvPicPr>
          <p:nvPr/>
        </p:nvPicPr>
        <p:blipFill>
          <a:blip r:embed="rId2"/>
          <a:stretch>
            <a:fillRect/>
          </a:stretch>
        </p:blipFill>
        <p:spPr>
          <a:xfrm>
            <a:off x="1526540" y="2560320"/>
            <a:ext cx="5852160" cy="2095500"/>
          </a:xfrm>
          <a:prstGeom prst="rect">
            <a:avLst/>
          </a:prstGeom>
        </p:spPr>
      </p:pic>
    </p:spTree>
  </p:cSld>
  <p:clrMapOvr>
    <a:masterClrMapping/>
  </p:clrMapOvr>
  <p:transition>
    <p:random/>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注意力模型（Attention BasedModels）</a:t>
            </a:r>
            <a:endParaRPr lang="zh-CN" altLang="en-US"/>
          </a:p>
          <a:p>
            <a:pPr lvl="2"/>
            <a:r>
              <a:rPr lang="zh-CN" altLang="en-US"/>
              <a:t>论文：K. J.Shih, S. Singh, and D. Hoiem, “Where to look: Focus regions for visual questionanswering,” in The IEEE Conference on Computer Vision and Pattern Recognition(CVPR), 2016.</a:t>
            </a:r>
            <a:endParaRPr lang="zh-CN" altLang="en-US"/>
          </a:p>
          <a:p>
            <a:pPr lvl="2"/>
            <a:r>
              <a:rPr lang="zh-CN" altLang="en-US"/>
              <a:t>工作：美国伊利诺伊大学的这项工作使用CNN来从这些盒子中提取特征。VQA系统的输入包括这些CNN特征，问题特征和一个选择性的答案。他们的系统被训练为每一个选择题的答案都能得到一个分数，并选出得分最高的答案。通过传递CNN区域特征点积以及问题，最后合并到一个全连接层中，可以简单地计算出权重的每个区域的加权平均得分。</a:t>
            </a:r>
            <a:endParaRPr lang="zh-CN" altLang="en-US"/>
          </a:p>
          <a:p>
            <a:pPr lvl="2"/>
            <a:endParaRPr lang="zh-CN" altLang="en-US"/>
          </a:p>
        </p:txBody>
      </p:sp>
    </p:spTree>
  </p:cSld>
  <p:clrMapOvr>
    <a:masterClrMapping/>
  </p:clrMapOvr>
  <p:transition>
    <p:random/>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注意力模型（Attention BasedModels）</a:t>
            </a:r>
            <a:endParaRPr lang="zh-CN" altLang="en-US"/>
          </a:p>
          <a:p>
            <a:pPr lvl="2"/>
            <a:r>
              <a:rPr lang="zh-CN" altLang="en-US"/>
              <a:t>代码：</a:t>
            </a:r>
            <a:r>
              <a:rPr lang="zh-CN" altLang="en-US">
                <a:hlinkClick r:id="rId1" action="ppaction://hlinkfile"/>
              </a:rPr>
              <a:t>https://github.com/kevjshih/wtl_vqa</a:t>
            </a:r>
            <a:endParaRPr lang="zh-CN" altLang="en-US"/>
          </a:p>
          <a:p>
            <a:pPr lvl="2"/>
            <a:endParaRPr lang="zh-CN" altLang="en-US"/>
          </a:p>
          <a:p>
            <a:pPr lvl="2"/>
            <a:endParaRPr lang="zh-CN" altLang="en-US"/>
          </a:p>
        </p:txBody>
      </p:sp>
      <p:pic>
        <p:nvPicPr>
          <p:cNvPr id="4" name="图片 3" descr="经典注意力模型"/>
          <p:cNvPicPr>
            <a:picLocks noChangeAspect="1"/>
          </p:cNvPicPr>
          <p:nvPr/>
        </p:nvPicPr>
        <p:blipFill>
          <a:blip r:embed="rId2"/>
          <a:stretch>
            <a:fillRect/>
          </a:stretch>
        </p:blipFill>
        <p:spPr>
          <a:xfrm>
            <a:off x="888365" y="2195195"/>
            <a:ext cx="7573010" cy="2468245"/>
          </a:xfrm>
          <a:prstGeom prst="rect">
            <a:avLst/>
          </a:prstGeom>
        </p:spPr>
      </p:pic>
    </p:spTree>
  </p:cSld>
  <p:clrMapOvr>
    <a:masterClrMapping/>
  </p:clrMapOvr>
  <p:transition>
    <p:random/>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堆积注意力网络 Stacked Attention Network</a:t>
            </a:r>
            <a:endParaRPr lang="zh-CN" altLang="en-US"/>
          </a:p>
          <a:p>
            <a:pPr lvl="2"/>
            <a:r>
              <a:rPr lang="zh-CN" altLang="en-US"/>
              <a:t>论文：Z.Yang, X. He, J. Gao, L. Deng, and A. J. Smola, “Stacked attention networks forimage question answering,” in The IEEE Conference on Computer Vision andPattern Recognition (CVPR), 2016.</a:t>
            </a:r>
            <a:endParaRPr lang="zh-CN" altLang="en-US"/>
          </a:p>
          <a:p>
            <a:pPr lvl="2"/>
            <a:r>
              <a:rPr lang="zh-CN" altLang="en-US"/>
              <a:t>工作：美国卡耐基梅隆大学和微软提出的动态注意力网络。其注意层由一个单独的权重层确定，该权重层用问题和带激活函数的CNN的特征图计算图像位置上的注意力分布。然后将该分布应用到CNN 的特征层中，使用加权和在空间特征位置之间进行聚合，从而生成一个完整的图像，它比其他区域更强调某些空间的区域。将这个特征向量与问题特征向量结合，可得到预测答案。</a:t>
            </a:r>
            <a:endParaRPr lang="zh-CN" altLang="en-US"/>
          </a:p>
          <a:p>
            <a:pPr lvl="2"/>
            <a:endParaRPr lang="zh-CN" altLang="en-US"/>
          </a:p>
        </p:txBody>
      </p:sp>
    </p:spTree>
  </p:cSld>
  <p:clrMapOvr>
    <a:masterClrMapping/>
  </p:clrMapOvr>
  <p:transition>
    <p:rand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堆积注意力网络 Stacked Attention Network</a:t>
            </a:r>
            <a:endParaRPr lang="zh-CN" altLang="en-US"/>
          </a:p>
          <a:p>
            <a:pPr lvl="2"/>
            <a:r>
              <a:rPr lang="zh-CN" altLang="en-US"/>
              <a:t>代码：</a:t>
            </a:r>
            <a:r>
              <a:rPr lang="zh-CN" altLang="en-US">
                <a:hlinkClick r:id="rId1" action="ppaction://hlinkfile"/>
              </a:rPr>
              <a:t>https://github.com/zcyang/imageqa-san</a:t>
            </a:r>
            <a:endParaRPr lang="zh-CN" altLang="en-US"/>
          </a:p>
        </p:txBody>
      </p:sp>
      <p:pic>
        <p:nvPicPr>
          <p:cNvPr id="4" name="图片 3" descr="堆积注意力模型"/>
          <p:cNvPicPr>
            <a:picLocks noChangeAspect="1"/>
          </p:cNvPicPr>
          <p:nvPr/>
        </p:nvPicPr>
        <p:blipFill>
          <a:blip r:embed="rId2"/>
          <a:stretch>
            <a:fillRect/>
          </a:stretch>
        </p:blipFill>
        <p:spPr>
          <a:xfrm>
            <a:off x="1269365" y="2021205"/>
            <a:ext cx="7018655" cy="3532505"/>
          </a:xfrm>
          <a:prstGeom prst="rect">
            <a:avLst/>
          </a:prstGeom>
        </p:spPr>
      </p:pic>
    </p:spTree>
  </p:cSld>
  <p:clrMapOvr>
    <a:masterClrMapping/>
  </p:clrMapOvr>
  <p:transition>
    <p:random/>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空间记忆网络Spatial Memory Network</a:t>
            </a:r>
            <a:endParaRPr lang="zh-CN" altLang="en-US"/>
          </a:p>
          <a:p>
            <a:pPr lvl="2"/>
            <a:r>
              <a:rPr lang="zh-CN" altLang="en-US"/>
              <a:t>论文：H. Xu and K.Saenko, “Ask, attend and answer: Exploring question-guided spatial attentionfor visual question answering,” in European Conference on Computer Vision(ECCV), 2016.</a:t>
            </a:r>
            <a:endParaRPr lang="zh-CN" altLang="en-US"/>
          </a:p>
          <a:p>
            <a:pPr lvl="2"/>
            <a:r>
              <a:rPr lang="zh-CN" altLang="en-US"/>
              <a:t>工作：美国麻省理工学院提出的空间记忆网络，该模型通过估计图像斑块与问题中单个单词的相关性来产生空间关联性。这种文字引导的注意力被用来预测注意力分布，然后用来计算图像视觉特征的加权和。然后探索了两种不同的模型。在单跳模型中，将编码整个问题的特征与加权视觉特征相结合并预测答案。在两跳模型中，将视觉特征和问题特征的组合循环回到关注机制中，用于细化注意力分配。</a:t>
            </a:r>
            <a:endParaRPr lang="zh-CN" altLang="en-US"/>
          </a:p>
          <a:p>
            <a:pPr lvl="2"/>
            <a:endParaRPr lang="zh-CN" altLang="en-US"/>
          </a:p>
        </p:txBody>
      </p:sp>
    </p:spTree>
  </p:cSld>
  <p:clrMapOvr>
    <a:masterClrMapping/>
  </p:clrMapOvr>
  <p:transition>
    <p:random/>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空间记忆网络Spatial Memory Network</a:t>
            </a:r>
            <a:endParaRPr lang="zh-CN" altLang="en-US"/>
          </a:p>
          <a:p>
            <a:pPr lvl="2"/>
            <a:r>
              <a:rPr lang="zh-CN" altLang="en-US"/>
              <a:t>代码：</a:t>
            </a:r>
            <a:r>
              <a:rPr lang="zh-CN" altLang="en-US">
                <a:hlinkClick r:id="rId1" action="ppaction://hlinkfile"/>
              </a:rPr>
              <a:t>https://github.com/VisionLearningGroup/Ask_Attend_and_Answer</a:t>
            </a:r>
            <a:endParaRPr lang="zh-CN" altLang="en-US"/>
          </a:p>
          <a:p>
            <a:pPr lvl="2"/>
            <a:endParaRPr lang="zh-CN" altLang="en-US"/>
          </a:p>
          <a:p>
            <a:pPr lvl="2"/>
            <a:endParaRPr lang="zh-CN" altLang="en-US"/>
          </a:p>
        </p:txBody>
      </p:sp>
      <p:pic>
        <p:nvPicPr>
          <p:cNvPr id="4" name="图片 3" descr="空间记忆网络"/>
          <p:cNvPicPr>
            <a:picLocks noChangeAspect="1"/>
          </p:cNvPicPr>
          <p:nvPr/>
        </p:nvPicPr>
        <p:blipFill>
          <a:blip r:embed="rId2"/>
          <a:stretch>
            <a:fillRect/>
          </a:stretch>
        </p:blipFill>
        <p:spPr>
          <a:xfrm>
            <a:off x="1375410" y="2748280"/>
            <a:ext cx="7004685" cy="2613025"/>
          </a:xfrm>
          <a:prstGeom prst="rect">
            <a:avLst/>
          </a:prstGeom>
        </p:spPr>
      </p:pic>
    </p:spTree>
  </p:cSld>
  <p:clrMapOvr>
    <a:masterClrMapping/>
  </p:clrMapOvr>
  <p:transition>
    <p:random/>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DAN</a:t>
            </a:r>
            <a:endParaRPr lang="zh-CN" altLang="en-US"/>
          </a:p>
          <a:p>
            <a:pPr lvl="2"/>
            <a:r>
              <a:rPr lang="zh-CN" altLang="en-US"/>
              <a:t>论文：H. Nam,J. Ha, and J. Kim. Dual attention networks for multimodal reasoning andmatching. In The IEEE Conference on Computer Vision and Pattern Recognition(CVPR), 2017.</a:t>
            </a:r>
            <a:endParaRPr lang="zh-CN" altLang="en-US"/>
          </a:p>
          <a:p>
            <a:pPr lvl="2"/>
            <a:r>
              <a:rPr lang="zh-CN" altLang="en-US"/>
              <a:t>代码：</a:t>
            </a:r>
            <a:r>
              <a:rPr lang="zh-CN" altLang="en-US">
                <a:hlinkClick r:id="rId1" action="ppaction://hlinkfile"/>
              </a:rPr>
              <a:t>https://github.com/iammrhelo/pytorch-vqa-dan</a:t>
            </a:r>
            <a:endParaRPr lang="zh-CN" altLang="en-US"/>
          </a:p>
          <a:p>
            <a:pPr lvl="2"/>
            <a:endParaRPr lang="zh-CN" altLang="en-US"/>
          </a:p>
          <a:p>
            <a:pPr lvl="2"/>
            <a:endParaRPr lang="zh-CN" altLang="en-US"/>
          </a:p>
        </p:txBody>
      </p:sp>
      <p:pic>
        <p:nvPicPr>
          <p:cNvPr id="4" name="图片 3" descr="DAN结构"/>
          <p:cNvPicPr>
            <a:picLocks noChangeAspect="1"/>
          </p:cNvPicPr>
          <p:nvPr/>
        </p:nvPicPr>
        <p:blipFill>
          <a:blip r:embed="rId2"/>
          <a:stretch>
            <a:fillRect/>
          </a:stretch>
        </p:blipFill>
        <p:spPr>
          <a:xfrm>
            <a:off x="2468245" y="3383280"/>
            <a:ext cx="4815840" cy="3185160"/>
          </a:xfrm>
          <a:prstGeom prst="rect">
            <a:avLst/>
          </a:prstGeom>
        </p:spPr>
      </p:pic>
    </p:spTree>
  </p:cSld>
  <p:clrMapOvr>
    <a:masterClrMapping/>
  </p:clrMapOvr>
  <p:transition>
    <p:random/>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双线性融合（Bilinear PoolingMethods）</a:t>
            </a:r>
            <a:endParaRPr lang="zh-CN" altLang="en-US"/>
          </a:p>
          <a:p>
            <a:pPr lvl="2"/>
            <a:r>
              <a:rPr lang="zh-CN" altLang="en-US"/>
              <a:t>MLB</a:t>
            </a:r>
            <a:endParaRPr lang="zh-CN" altLang="en-US"/>
          </a:p>
          <a:p>
            <a:pPr lvl="3"/>
            <a:r>
              <a:rPr lang="zh-CN" altLang="en-US"/>
              <a:t>论文：J.-H.Kim, K.-W. On, J. Kim, J.-W. Ha, and B.-T. Zhang, “Hadamard product forlow-rank bilinear pooling,” arXiv preprint arXiv:1610.04325, 2016.</a:t>
            </a:r>
            <a:endParaRPr lang="zh-CN" altLang="en-US"/>
          </a:p>
          <a:p>
            <a:pPr lvl="3"/>
            <a:r>
              <a:rPr lang="zh-CN" altLang="en-US"/>
              <a:t>工作：首尔国立大学的工作者们使用多模态低秩双线性池(MLB)方案，使用Hadamard乘积和线性映射来实现近似双线性池。当与空间视觉注意机制一起使用时，MLB可以与VQA中的MCB相媲美，但计算复杂度较低，并且使用的神经网络参数较少。</a:t>
            </a:r>
            <a:endParaRPr lang="zh-CN" altLang="en-US"/>
          </a:p>
          <a:p>
            <a:pPr lvl="3"/>
            <a:r>
              <a:rPr lang="zh-CN" altLang="en-US"/>
              <a:t>代码：</a:t>
            </a:r>
            <a:r>
              <a:rPr lang="zh-CN" altLang="en-US">
                <a:hlinkClick r:id="rId1" action="ppaction://hlinkfile"/>
              </a:rPr>
              <a:t>https://github.com/jnhwkim/MulLowBiVQA</a:t>
            </a:r>
            <a:endParaRPr lang="zh-CN" altLang="en-US"/>
          </a:p>
          <a:p>
            <a:pPr lvl="2"/>
            <a:endParaRPr lang="zh-CN" altLang="en-US"/>
          </a:p>
        </p:txBody>
      </p:sp>
    </p:spTree>
  </p:cSld>
  <p:clrMapOvr>
    <a:masterClrMapping/>
  </p:clrMapOvr>
  <p:transition>
    <p:random/>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双线性融合（Bilinear PoolingMethods）</a:t>
            </a:r>
            <a:endParaRPr lang="zh-CN" altLang="en-US"/>
          </a:p>
          <a:p>
            <a:pPr lvl="2"/>
            <a:r>
              <a:rPr lang="zh-CN" altLang="en-US"/>
              <a:t>MLB</a:t>
            </a:r>
            <a:endParaRPr lang="zh-CN" altLang="en-US"/>
          </a:p>
          <a:p>
            <a:pPr lvl="3"/>
            <a:r>
              <a:rPr lang="zh-CN" altLang="en-US"/>
              <a:t>论文：J.-H.Kim, K.-W. On, J. Kim, J.-W. Ha, and B.-T. Zhang, “Hadamard product forlow-rank bilinear pooling,” arXiv preprint arXiv:1610.04325, 2016.</a:t>
            </a:r>
            <a:endParaRPr lang="zh-CN" altLang="en-US"/>
          </a:p>
          <a:p>
            <a:pPr lvl="3"/>
            <a:r>
              <a:rPr lang="zh-CN" altLang="en-US"/>
              <a:t>工作：首尔国立大学的工作者们使用多模态低秩双线性池(MLB)方案，使用Hadamard乘积和线性映射来实现近似双线性池。当与空间视觉注意机制一起使用时，MLB可以与VQA中的MCB相媲美，但计算复杂度较低，并且使用的神经网络参数较少。</a:t>
            </a:r>
            <a:endParaRPr lang="zh-CN" altLang="en-US"/>
          </a:p>
          <a:p>
            <a:pPr lvl="3"/>
            <a:r>
              <a:rPr lang="zh-CN" altLang="en-US"/>
              <a:t>代码：</a:t>
            </a:r>
            <a:r>
              <a:rPr lang="zh-CN" altLang="en-US">
                <a:hlinkClick r:id="rId1" action="ppaction://hlinkfile"/>
              </a:rPr>
              <a:t>https://github.com/jnhwkim/MulLowBiVQA</a:t>
            </a:r>
            <a:endParaRPr lang="zh-CN" altLang="en-US"/>
          </a:p>
          <a:p>
            <a:pPr lvl="2"/>
            <a:endParaRPr lang="zh-CN" altLang="en-US"/>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
          <p:cNvSpPr>
            <a:spLocks noGrp="1"/>
          </p:cNvSpPr>
          <p:nvPr>
            <p:ph type="title"/>
          </p:nvPr>
        </p:nvSpPr>
        <p:spPr/>
        <p:txBody>
          <a:bodyPr anchor="b"/>
          <a:p>
            <a:r>
              <a:rPr lang="zh-CN" altLang="en-US"/>
              <a:t>深层神经网络</a:t>
            </a:r>
            <a:endParaRPr lang="zh-CN" altLang="en-US"/>
          </a:p>
        </p:txBody>
      </p:sp>
      <p:sp>
        <p:nvSpPr>
          <p:cNvPr id="124930" name="文本占位符 2"/>
          <p:cNvSpPr>
            <a:spLocks noGrp="1"/>
          </p:cNvSpPr>
          <p:nvPr>
            <p:ph type="body" sz="half" idx="1"/>
          </p:nvPr>
        </p:nvSpPr>
        <p:spPr>
          <a:xfrm>
            <a:off x="260350" y="765175"/>
            <a:ext cx="8505825" cy="5400675"/>
          </a:xfrm>
        </p:spPr>
        <p:txBody>
          <a:bodyPr anchor="t"/>
          <a:p>
            <a:pPr>
              <a:buClr>
                <a:schemeClr val="accent2"/>
              </a:buClr>
              <a:buSzTx/>
              <a:buFont typeface="Wingdings" panose="05000000000000000000" pitchFamily="2" charset="2"/>
            </a:pPr>
            <a:r>
              <a:rPr lang="zh-CN" altLang="en-US"/>
              <a:t>深层神经网络的定义</a:t>
            </a:r>
            <a:endParaRPr lang="zh-CN" altLang="en-US"/>
          </a:p>
          <a:p>
            <a:pPr lvl="1" indent="-436245"/>
            <a:r>
              <a:rPr lang="zh-CN" altLang="en-US" sz="2400"/>
              <a:t>随着云计算、大数据时代的到来，计算能力的大幅提高可缓解训练低效性，训练数据的大幅增加则可降低过拟合风险，因此,以深度学习(deep learning)为代表的复杂模型开始受到人们的关注。</a:t>
            </a:r>
            <a:endParaRPr lang="zh-CN" altLang="en-US" sz="2400"/>
          </a:p>
          <a:p>
            <a:pPr lvl="1" indent="-436245"/>
            <a:r>
              <a:rPr lang="zh-CN" altLang="en-US" sz="2400"/>
              <a:t>典型的深度学习模型就是很深层的神经网络：包含2个以上隐含层的神经网络</a:t>
            </a:r>
            <a:endParaRPr lang="zh-CN" altLang="en-US" sz="2400"/>
          </a:p>
        </p:txBody>
      </p:sp>
      <p:graphicFrame>
        <p:nvGraphicFramePr>
          <p:cNvPr id="124931" name="对象 4"/>
          <p:cNvGraphicFramePr/>
          <p:nvPr/>
        </p:nvGraphicFramePr>
        <p:xfrm>
          <a:off x="1358900" y="3860800"/>
          <a:ext cx="5649913" cy="2668588"/>
        </p:xfrm>
        <a:graphic>
          <a:graphicData uri="http://schemas.openxmlformats.org/presentationml/2006/ole">
            <mc:AlternateContent xmlns:mc="http://schemas.openxmlformats.org/markup-compatibility/2006">
              <mc:Choice xmlns:v="urn:schemas-microsoft-com:vml" Requires="v">
                <p:oleObj spid="_x0000_s3315" name="" r:id="rId1" imgW="5646420" imgH="2667000" progId="Paint.Picture">
                  <p:embed/>
                </p:oleObj>
              </mc:Choice>
              <mc:Fallback>
                <p:oleObj name="" r:id="rId1" imgW="5646420" imgH="2667000" progId="Paint.Picture">
                  <p:embed/>
                  <p:pic>
                    <p:nvPicPr>
                      <p:cNvPr id="0" name="图片 3314"/>
                      <p:cNvPicPr/>
                      <p:nvPr/>
                    </p:nvPicPr>
                    <p:blipFill>
                      <a:blip r:embed="rId2"/>
                      <a:stretch>
                        <a:fillRect/>
                      </a:stretch>
                    </p:blipFill>
                    <p:spPr>
                      <a:xfrm>
                        <a:off x="1358900" y="3860800"/>
                        <a:ext cx="5649913" cy="2668588"/>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双线性融合（Bilinear PoolingMethods）</a:t>
            </a:r>
            <a:endParaRPr lang="zh-CN" altLang="en-US"/>
          </a:p>
          <a:p>
            <a:pPr lvl="2"/>
            <a:r>
              <a:rPr lang="zh-CN" altLang="en-US"/>
              <a:t>MCB</a:t>
            </a:r>
            <a:endParaRPr lang="zh-CN" altLang="en-US"/>
          </a:p>
          <a:p>
            <a:pPr lvl="3"/>
            <a:r>
              <a:rPr lang="zh-CN" altLang="en-US"/>
              <a:t>论文：A.Fukui, D. H. Park, D. Yang, A. Rohrbach, T. Darrell, and M. Rohrbach,“Multimodal compact bilinear pooling for visual question answering and visualgrounding,” in Conference on Empirical Methods on Natural Language Processing(EMNLP), 2016.</a:t>
            </a:r>
            <a:endParaRPr lang="zh-CN" altLang="en-US"/>
          </a:p>
          <a:p>
            <a:pPr lvl="3"/>
            <a:r>
              <a:rPr lang="zh-CN" altLang="en-US"/>
              <a:t>工作：美国加州大学和日本索尼公司在众多的基线模型中发现，由于在双线性融合的过程中，计算高维双线性外积通常是不可行的，而使用多模态双线性池(MCB)来高效地表达多模态特征。在视觉问答方面对MCB进行了范围较广的评价，取得了目前所有基线模型中效果最好的结果。</a:t>
            </a:r>
            <a:endParaRPr lang="zh-CN" altLang="en-US"/>
          </a:p>
          <a:p>
            <a:pPr lvl="3"/>
            <a:r>
              <a:rPr lang="zh-CN" altLang="en-US"/>
              <a:t>代码：</a:t>
            </a:r>
            <a:r>
              <a:rPr lang="zh-CN" altLang="en-US">
                <a:hlinkClick r:id="rId1" action="ppaction://hlinkfile"/>
              </a:rPr>
              <a:t>https://github.com/akirafukui/vqa-mcb</a:t>
            </a:r>
            <a:endParaRPr lang="zh-CN" altLang="en-US"/>
          </a:p>
          <a:p>
            <a:pPr lvl="2"/>
            <a:endParaRPr lang="zh-CN" altLang="en-US"/>
          </a:p>
        </p:txBody>
      </p:sp>
    </p:spTree>
  </p:cSld>
  <p:clrMapOvr>
    <a:masterClrMapping/>
  </p:clrMapOvr>
  <p:transition>
    <p:rand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双线性融合（Bilinear PoolingMethods）</a:t>
            </a:r>
            <a:endParaRPr lang="zh-CN" altLang="en-US"/>
          </a:p>
          <a:p>
            <a:pPr lvl="2"/>
            <a:r>
              <a:rPr lang="zh-CN" altLang="en-US"/>
              <a:t>MFB</a:t>
            </a:r>
            <a:endParaRPr lang="zh-CN" altLang="en-US"/>
          </a:p>
          <a:p>
            <a:pPr lvl="3"/>
            <a:r>
              <a:rPr lang="zh-CN" altLang="en-US"/>
              <a:t>论文：Z. Yu,J. Yu, J. Fan, and D. Tao. Multi-modal Factorized Bilinear Pooling withCo-Attention Learning for Visual Question Answering. ArXiv e-prints, Aug. 2017.</a:t>
            </a:r>
            <a:endParaRPr lang="zh-CN" altLang="en-US"/>
          </a:p>
          <a:p>
            <a:pPr lvl="3"/>
            <a:r>
              <a:rPr lang="zh-CN" altLang="en-US"/>
              <a:t>工作：本文提出了一种多模态分解双线性池化方法，有效地结合了多模态特征，使VQA性能优于其他双线性融合方法。对于细粒度的图像和问题表示，我们开发了一种“共享注意力”机制，使用端到端深度网络架构来共同学习图像和问题注意力。</a:t>
            </a:r>
            <a:endParaRPr lang="zh-CN" altLang="en-US"/>
          </a:p>
          <a:p>
            <a:pPr lvl="3"/>
            <a:r>
              <a:rPr lang="zh-CN" altLang="en-US"/>
              <a:t>代码：</a:t>
            </a:r>
            <a:r>
              <a:rPr lang="zh-CN" altLang="en-US">
                <a:hlinkClick r:id="rId1" action="ppaction://hlinkfile"/>
              </a:rPr>
              <a:t>https://github.com/yuzcccc/vqa-mfb</a:t>
            </a:r>
            <a:endParaRPr lang="zh-CN" altLang="en-US"/>
          </a:p>
        </p:txBody>
      </p:sp>
    </p:spTree>
  </p:cSld>
  <p:clrMapOvr>
    <a:masterClrMapping/>
  </p:clrMapOvr>
  <p:transition>
    <p:rand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t>双线性融合（Bilinear PoolingMethods）</a:t>
            </a:r>
            <a:endParaRPr lang="zh-CN" altLang="en-US"/>
          </a:p>
          <a:p>
            <a:pPr lvl="2"/>
            <a:r>
              <a:rPr lang="zh-CN" altLang="en-US"/>
              <a:t>MFH</a:t>
            </a:r>
            <a:endParaRPr lang="zh-CN" altLang="en-US"/>
          </a:p>
          <a:p>
            <a:pPr lvl="3"/>
            <a:r>
              <a:rPr lang="zh-CN" altLang="en-US"/>
              <a:t>论文：Z. Yu,J. Yu, C. Xiang, J. Fan, and D. Tao. Beyond bilinear: Generalized multimodalfactorized high-order pooling for visual question answering. TNNLS, 2018.</a:t>
            </a:r>
            <a:endParaRPr lang="zh-CN" altLang="en-US"/>
          </a:p>
          <a:p>
            <a:pPr lvl="3"/>
            <a:r>
              <a:rPr lang="zh-CN" altLang="en-US"/>
              <a:t>工作：针对多模态特征融合问题，作者提出了一种广义多模态因子分解的高阶池化方法(MFH)，通过充分利用多模态特征之间的相关性，实现多模态特征的更有效融合，进一步提高VQA性能。在答案预测中，利用KL (Kullback-Leibler)散度作为损失函数，可以更准确地表征具有相同或相似含义的多个不同答案之间的复杂关联，从而使我们能够获得更快的收敛速度，并在答案预测中获得略好的准确性。</a:t>
            </a:r>
            <a:endParaRPr lang="zh-CN" altLang="en-US"/>
          </a:p>
          <a:p>
            <a:pPr lvl="3"/>
            <a:r>
              <a:rPr lang="zh-CN" altLang="en-US"/>
              <a:t>代码：</a:t>
            </a:r>
            <a:r>
              <a:rPr lang="zh-CN" altLang="en-US">
                <a:hlinkClick r:id="rId1" action="ppaction://hlinkfile"/>
              </a:rPr>
              <a:t>https://github.com/yuzcccc/vqa-mfb</a:t>
            </a:r>
            <a:endParaRPr lang="zh-CN" altLang="en-US"/>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
          <p:cNvSpPr>
            <a:spLocks noGrp="1"/>
          </p:cNvSpPr>
          <p:nvPr>
            <p:ph type="title"/>
          </p:nvPr>
        </p:nvSpPr>
        <p:spPr/>
        <p:txBody>
          <a:bodyPr anchor="b"/>
          <a:p>
            <a:r>
              <a:rPr lang="zh-CN" altLang="en-US"/>
              <a:t>深层神经网络</a:t>
            </a:r>
            <a:endParaRPr lang="zh-CN" altLang="en-US"/>
          </a:p>
        </p:txBody>
      </p:sp>
      <p:sp>
        <p:nvSpPr>
          <p:cNvPr id="124930" name="文本占位符 2"/>
          <p:cNvSpPr>
            <a:spLocks noGrp="1"/>
          </p:cNvSpPr>
          <p:nvPr>
            <p:ph type="body" sz="half" idx="1"/>
          </p:nvPr>
        </p:nvSpPr>
        <p:spPr>
          <a:xfrm>
            <a:off x="260350" y="765175"/>
            <a:ext cx="8505825" cy="5400675"/>
          </a:xfrm>
        </p:spPr>
        <p:txBody>
          <a:bodyPr anchor="t"/>
          <a:p>
            <a:pPr lvl="0" indent="-436245"/>
            <a:r>
              <a:rPr lang="zh-CN" altLang="en-US" sz="2580"/>
              <a:t>Hornik在1989年，证明了一个定理：</a:t>
            </a:r>
            <a:endParaRPr lang="zh-CN" altLang="en-US" sz="2580"/>
          </a:p>
          <a:p>
            <a:pPr lvl="1" indent="-436245"/>
            <a:r>
              <a:rPr lang="zh-CN" altLang="en-US" sz="2395"/>
              <a:t>只需一个包含足够多神经元的隐藏层，多层前馈神经网络就能以任意精度逼近任意复杂的连续函数</a:t>
            </a:r>
            <a:endParaRPr lang="zh-CN" altLang="en-US" sz="2395"/>
          </a:p>
          <a:p>
            <a:pPr lvl="0" indent="-436245"/>
            <a:r>
              <a:rPr lang="zh-CN" altLang="en-US" sz="2575"/>
              <a:t>既然一个隐层就够了，我们为什么还需要多层神经网络呢？</a:t>
            </a:r>
            <a:endParaRPr lang="zh-CN" altLang="en-US" sz="2575"/>
          </a:p>
          <a:p>
            <a:pPr lvl="1" indent="-436245"/>
            <a:r>
              <a:rPr lang="zh-CN" altLang="en-US" sz="2390"/>
              <a:t>足够多神经元，你在实践中能保证么？</a:t>
            </a:r>
            <a:endParaRPr lang="zh-CN" altLang="en-US" sz="2390"/>
          </a:p>
          <a:p>
            <a:pPr lvl="1" indent="-436245"/>
            <a:r>
              <a:rPr lang="zh-CN" altLang="en-US" sz="2390"/>
              <a:t>如果你要拟合的模型并不是连续函数，单个隐藏层够吗？</a:t>
            </a:r>
            <a:endParaRPr lang="zh-CN" altLang="en-US" sz="2390"/>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sz="2800"/>
              <a:t>浅层学习 Versus 深度学习：从分段学习到端到端学习</a:t>
            </a:r>
            <a:endParaRPr lang="zh-CN" altLang="en-US" sz="2800"/>
          </a:p>
        </p:txBody>
      </p:sp>
      <p:graphicFrame>
        <p:nvGraphicFramePr>
          <p:cNvPr id="7" name="内容占位符 6"/>
          <p:cNvGraphicFramePr>
            <a:graphicFrameLocks noChangeAspect="1"/>
          </p:cNvGraphicFramePr>
          <p:nvPr>
            <p:ph idx="1"/>
          </p:nvPr>
        </p:nvGraphicFramePr>
        <p:xfrm>
          <a:off x="332105" y="1122045"/>
          <a:ext cx="8642350" cy="1890395"/>
        </p:xfrm>
        <a:graphic>
          <a:graphicData uri="http://schemas.openxmlformats.org/presentationml/2006/ole">
            <mc:AlternateContent xmlns:mc="http://schemas.openxmlformats.org/markup-compatibility/2006">
              <mc:Choice xmlns:v="urn:schemas-microsoft-com:vml" Requires="v">
                <p:oleObj spid="_x0000_s8" name="" r:id="rId1" imgW="9685020" imgH="2118360" progId="Paint.Picture">
                  <p:embed/>
                </p:oleObj>
              </mc:Choice>
              <mc:Fallback>
                <p:oleObj name="" r:id="rId1" imgW="9685020" imgH="2118360" progId="Paint.Picture">
                  <p:embed/>
                  <p:pic>
                    <p:nvPicPr>
                      <p:cNvPr id="0" name="图片 7"/>
                      <p:cNvPicPr/>
                      <p:nvPr/>
                    </p:nvPicPr>
                    <p:blipFill>
                      <a:blip r:embed="rId2"/>
                      <a:stretch>
                        <a:fillRect/>
                      </a:stretch>
                    </p:blipFill>
                    <p:spPr>
                      <a:xfrm>
                        <a:off x="332105" y="1122045"/>
                        <a:ext cx="8642350" cy="1890395"/>
                      </a:xfrm>
                      <a:prstGeom prst="rect">
                        <a:avLst/>
                      </a:prstGeom>
                    </p:spPr>
                  </p:pic>
                </p:oleObj>
              </mc:Fallback>
            </mc:AlternateContent>
          </a:graphicData>
        </a:graphic>
      </p:graphicFrame>
      <p:graphicFrame>
        <p:nvGraphicFramePr>
          <p:cNvPr id="9" name="对象 8"/>
          <p:cNvGraphicFramePr/>
          <p:nvPr/>
        </p:nvGraphicFramePr>
        <p:xfrm>
          <a:off x="118110" y="3428365"/>
          <a:ext cx="8908415" cy="2145030"/>
        </p:xfrm>
        <a:graphic>
          <a:graphicData uri="http://schemas.openxmlformats.org/presentationml/2006/ole">
            <mc:AlternateContent xmlns:mc="http://schemas.openxmlformats.org/markup-compatibility/2006">
              <mc:Choice xmlns:v="urn:schemas-microsoft-com:vml" Requires="v">
                <p:oleObj spid="_x0000_s10" name="" r:id="rId3" imgW="9166860" imgH="2179320" progId="Paint.Picture">
                  <p:embed/>
                </p:oleObj>
              </mc:Choice>
              <mc:Fallback>
                <p:oleObj name="" r:id="rId3" imgW="9166860" imgH="2179320" progId="Paint.Picture">
                  <p:embed/>
                  <p:pic>
                    <p:nvPicPr>
                      <p:cNvPr id="0" name="图片 9"/>
                      <p:cNvPicPr/>
                      <p:nvPr/>
                    </p:nvPicPr>
                    <p:blipFill>
                      <a:blip r:embed="rId4"/>
                      <a:stretch>
                        <a:fillRect/>
                      </a:stretch>
                    </p:blipFill>
                    <p:spPr>
                      <a:xfrm>
                        <a:off x="118110" y="3428365"/>
                        <a:ext cx="8908415" cy="2145030"/>
                      </a:xfrm>
                      <a:prstGeom prst="rect">
                        <a:avLst/>
                      </a:prstGeom>
                    </p:spPr>
                  </p:pic>
                </p:oleObj>
              </mc:Fallback>
            </mc:AlternateContent>
          </a:graphicData>
        </a:graphic>
      </p:graphicFrame>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sz="2800"/>
              <a:t>浅层学习 Versus 深度学习：从分段学习到端到端学习</a:t>
            </a:r>
            <a:endParaRPr lang="zh-CN" altLang="en-US" sz="2800"/>
          </a:p>
        </p:txBody>
      </p:sp>
      <p:graphicFrame>
        <p:nvGraphicFramePr>
          <p:cNvPr id="3" name="内容占位符 2"/>
          <p:cNvGraphicFramePr>
            <a:graphicFrameLocks noChangeAspect="1"/>
          </p:cNvGraphicFramePr>
          <p:nvPr>
            <p:ph idx="1"/>
          </p:nvPr>
        </p:nvGraphicFramePr>
        <p:xfrm>
          <a:off x="854710" y="835025"/>
          <a:ext cx="6638290" cy="2901315"/>
        </p:xfrm>
        <a:graphic>
          <a:graphicData uri="http://schemas.openxmlformats.org/presentationml/2006/ole">
            <mc:AlternateContent xmlns:mc="http://schemas.openxmlformats.org/markup-compatibility/2006">
              <mc:Choice xmlns:v="urn:schemas-microsoft-com:vml" Requires="v">
                <p:oleObj spid="_x0000_s4" name="" r:id="rId1" imgW="6172200" imgH="2697480" progId="Paint.Picture">
                  <p:embed/>
                </p:oleObj>
              </mc:Choice>
              <mc:Fallback>
                <p:oleObj name="" r:id="rId1" imgW="6172200" imgH="2697480" progId="Paint.Picture">
                  <p:embed/>
                  <p:pic>
                    <p:nvPicPr>
                      <p:cNvPr id="0" name="图片 3"/>
                      <p:cNvPicPr/>
                      <p:nvPr/>
                    </p:nvPicPr>
                    <p:blipFill>
                      <a:blip r:embed="rId2"/>
                      <a:stretch>
                        <a:fillRect/>
                      </a:stretch>
                    </p:blipFill>
                    <p:spPr>
                      <a:xfrm>
                        <a:off x="854710" y="835025"/>
                        <a:ext cx="6638290" cy="2901315"/>
                      </a:xfrm>
                      <a:prstGeom prst="rect">
                        <a:avLst/>
                      </a:prstGeom>
                    </p:spPr>
                  </p:pic>
                </p:oleObj>
              </mc:Fallback>
            </mc:AlternateContent>
          </a:graphicData>
        </a:graphic>
      </p:graphicFrame>
      <p:graphicFrame>
        <p:nvGraphicFramePr>
          <p:cNvPr id="6" name="对象 5"/>
          <p:cNvGraphicFramePr/>
          <p:nvPr/>
        </p:nvGraphicFramePr>
        <p:xfrm>
          <a:off x="854710" y="3853180"/>
          <a:ext cx="6637655" cy="2457450"/>
        </p:xfrm>
        <a:graphic>
          <a:graphicData uri="http://schemas.openxmlformats.org/presentationml/2006/ole">
            <mc:AlternateContent xmlns:mc="http://schemas.openxmlformats.org/markup-compatibility/2006">
              <mc:Choice xmlns:v="urn:schemas-microsoft-com:vml" Requires="v">
                <p:oleObj spid="_x0000_s11" name="" r:id="rId3" imgW="5410200" imgH="1744980" progId="Paint.Picture">
                  <p:embed/>
                </p:oleObj>
              </mc:Choice>
              <mc:Fallback>
                <p:oleObj name="" r:id="rId3" imgW="5410200" imgH="1744980" progId="Paint.Picture">
                  <p:embed/>
                  <p:pic>
                    <p:nvPicPr>
                      <p:cNvPr id="0" name="图片 10"/>
                      <p:cNvPicPr/>
                      <p:nvPr/>
                    </p:nvPicPr>
                    <p:blipFill>
                      <a:blip r:embed="rId4"/>
                      <a:stretch>
                        <a:fillRect/>
                      </a:stretch>
                    </p:blipFill>
                    <p:spPr>
                      <a:xfrm>
                        <a:off x="854710" y="3853180"/>
                        <a:ext cx="6637655" cy="2457450"/>
                      </a:xfrm>
                      <a:prstGeom prst="rect">
                        <a:avLst/>
                      </a:prstGeom>
                    </p:spPr>
                  </p:pic>
                </p:oleObj>
              </mc:Fallback>
            </mc:AlternateContent>
          </a:graphicData>
        </a:graphic>
      </p:graphicFrame>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t>深度学习：以端到端的方式逐层抽象、逐层学习</a:t>
            </a:r>
            <a:endParaRPr lang="zh-CN" altLang="en-US" sz="2800"/>
          </a:p>
        </p:txBody>
      </p:sp>
      <p:sp>
        <p:nvSpPr>
          <p:cNvPr id="3" name="内容占位符 2"/>
          <p:cNvSpPr>
            <a:spLocks noGrp="1"/>
          </p:cNvSpPr>
          <p:nvPr>
            <p:ph idx="1"/>
          </p:nvPr>
        </p:nvSpPr>
        <p:spPr>
          <a:xfrm>
            <a:off x="481330" y="3647440"/>
            <a:ext cx="8444230" cy="2876550"/>
          </a:xfrm>
        </p:spPr>
        <p:txBody>
          <a:bodyPr/>
          <a:p>
            <a:r>
              <a:rPr lang="zh-CN" altLang="en-US" sz="2000"/>
              <a:t>深度学习所得模型可视为一个复杂函数</a:t>
            </a:r>
            <a:endParaRPr lang="zh-CN" altLang="en-US" sz="2000"/>
          </a:p>
          <a:p>
            <a:r>
              <a:rPr lang="zh-CN" altLang="en-US" sz="2000"/>
              <a:t>非线性变换与映射的过程：像素点→语义</a:t>
            </a:r>
            <a:endParaRPr lang="zh-CN" altLang="en-US" sz="1855"/>
          </a:p>
          <a:p>
            <a:pPr lvl="1"/>
            <a:r>
              <a:rPr lang="zh-CN" altLang="en-US" sz="1855"/>
              <a:t>不同层上特征的组合既能解决更加复杂的非线性问题，也能识别更加复杂的非线性问题，也能识别更加复杂的非线性模式</a:t>
            </a:r>
            <a:endParaRPr lang="zh-CN" altLang="en-US" sz="1855"/>
          </a:p>
          <a:p>
            <a:pPr lvl="2"/>
            <a:r>
              <a:rPr lang="zh-CN" altLang="en-US" sz="1640"/>
              <a:t>第一个隐藏层学习到“边缘”的特征</a:t>
            </a:r>
            <a:endParaRPr lang="zh-CN" altLang="en-US" sz="1640"/>
          </a:p>
          <a:p>
            <a:pPr lvl="2"/>
            <a:r>
              <a:rPr lang="zh-CN" altLang="en-US" sz="1640"/>
              <a:t>第二个隐藏层学习到的是由“边缘”组成的“形状”的特征</a:t>
            </a:r>
            <a:endParaRPr lang="zh-CN" altLang="en-US" sz="1640"/>
          </a:p>
          <a:p>
            <a:pPr lvl="2"/>
            <a:r>
              <a:rPr lang="zh-CN" altLang="en-US" sz="1640"/>
              <a:t>第三个隐藏层学习到的是由“形状”组成的“图案”的特征</a:t>
            </a:r>
            <a:endParaRPr lang="zh-CN" altLang="en-US" sz="1640"/>
          </a:p>
          <a:p>
            <a:pPr lvl="2"/>
            <a:r>
              <a:rPr lang="zh-CN" altLang="en-US" sz="1640"/>
              <a:t>最后的隐藏层学习到的是由“图案”组成的“目标”的特征</a:t>
            </a:r>
            <a:endParaRPr lang="zh-CN" altLang="en-US" sz="1640"/>
          </a:p>
        </p:txBody>
      </p:sp>
      <p:graphicFrame>
        <p:nvGraphicFramePr>
          <p:cNvPr id="4" name="对象 3"/>
          <p:cNvGraphicFramePr/>
          <p:nvPr/>
        </p:nvGraphicFramePr>
        <p:xfrm>
          <a:off x="120650" y="845185"/>
          <a:ext cx="4613275" cy="2698115"/>
        </p:xfrm>
        <a:graphic>
          <a:graphicData uri="http://schemas.openxmlformats.org/presentationml/2006/ole">
            <mc:AlternateContent xmlns:mc="http://schemas.openxmlformats.org/markup-compatibility/2006">
              <mc:Choice xmlns:v="urn:schemas-microsoft-com:vml" Requires="v">
                <p:oleObj spid="_x0000_s5" name="" r:id="rId1" imgW="4861560" imgH="2804160" progId="Paint.Picture">
                  <p:embed/>
                </p:oleObj>
              </mc:Choice>
              <mc:Fallback>
                <p:oleObj name="" r:id="rId1" imgW="4861560" imgH="2804160" progId="Paint.Picture">
                  <p:embed/>
                  <p:pic>
                    <p:nvPicPr>
                      <p:cNvPr id="0" name="图片 4"/>
                      <p:cNvPicPr/>
                      <p:nvPr/>
                    </p:nvPicPr>
                    <p:blipFill>
                      <a:blip r:embed="rId2"/>
                      <a:stretch>
                        <a:fillRect/>
                      </a:stretch>
                    </p:blipFill>
                    <p:spPr>
                      <a:xfrm>
                        <a:off x="120650" y="845185"/>
                        <a:ext cx="4613275" cy="2698115"/>
                      </a:xfrm>
                      <a:prstGeom prst="rect">
                        <a:avLst/>
                      </a:prstGeom>
                    </p:spPr>
                  </p:pic>
                </p:oleObj>
              </mc:Fallback>
            </mc:AlternateContent>
          </a:graphicData>
        </a:graphic>
      </p:graphicFrame>
      <p:graphicFrame>
        <p:nvGraphicFramePr>
          <p:cNvPr id="6" name="对象 5"/>
          <p:cNvGraphicFramePr/>
          <p:nvPr/>
        </p:nvGraphicFramePr>
        <p:xfrm>
          <a:off x="4733925" y="845185"/>
          <a:ext cx="4286250" cy="2691765"/>
        </p:xfrm>
        <a:graphic>
          <a:graphicData uri="http://schemas.openxmlformats.org/presentationml/2006/ole">
            <mc:AlternateContent xmlns:mc="http://schemas.openxmlformats.org/markup-compatibility/2006">
              <mc:Choice xmlns:v="urn:schemas-microsoft-com:vml" Requires="v">
                <p:oleObj spid="_x0000_s7" name="" r:id="rId3" imgW="4282440" imgH="2689860" progId="Paint.Picture">
                  <p:embed/>
                </p:oleObj>
              </mc:Choice>
              <mc:Fallback>
                <p:oleObj name="" r:id="rId3" imgW="4282440" imgH="2689860" progId="Paint.Picture">
                  <p:embed/>
                  <p:pic>
                    <p:nvPicPr>
                      <p:cNvPr id="0" name="图片 6"/>
                      <p:cNvPicPr/>
                      <p:nvPr/>
                    </p:nvPicPr>
                    <p:blipFill>
                      <a:blip r:embed="rId4"/>
                      <a:stretch>
                        <a:fillRect/>
                      </a:stretch>
                    </p:blipFill>
                    <p:spPr>
                      <a:xfrm>
                        <a:off x="4733925" y="845185"/>
                        <a:ext cx="4286250" cy="2691765"/>
                      </a:xfrm>
                      <a:prstGeom prst="rect">
                        <a:avLst/>
                      </a:prstGeom>
                    </p:spPr>
                  </p:pic>
                </p:oleObj>
              </mc:Fallback>
            </mc:AlternateContent>
          </a:graphicData>
        </a:graphic>
      </p:graphicFrame>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深度学习概述</a:t>
            </a:r>
            <a:endParaRPr lang="zh-CN" altLang="en-US"/>
          </a:p>
        </p:txBody>
      </p:sp>
      <p:sp>
        <p:nvSpPr>
          <p:cNvPr id="3" name="内容占位符 2"/>
          <p:cNvSpPr>
            <a:spLocks noGrp="1"/>
          </p:cNvSpPr>
          <p:nvPr>
            <p:ph idx="1"/>
          </p:nvPr>
        </p:nvSpPr>
        <p:spPr>
          <a:xfrm>
            <a:off x="250825" y="728345"/>
            <a:ext cx="8642350" cy="5400675"/>
          </a:xfrm>
        </p:spPr>
        <p:txBody>
          <a:bodyPr/>
          <a:lstStyle/>
          <a:p>
            <a:r>
              <a:rPr lang="zh-CN" altLang="en-US" sz="2400"/>
              <a:t>深蓝与</a:t>
            </a:r>
            <a:r>
              <a:rPr lang="en-US" altLang="zh-CN" sz="2400"/>
              <a:t>AlphaGo</a:t>
            </a:r>
            <a:endParaRPr lang="en-US" altLang="zh-CN" sz="2400"/>
          </a:p>
          <a:p>
            <a:pPr lvl="1"/>
            <a:r>
              <a:rPr lang="en-US" altLang="zh-CN" sz="2000"/>
              <a:t>棋类游戏的</a:t>
            </a:r>
            <a:r>
              <a:rPr lang="en-US" altLang="zh-CN" sz="2000">
                <a:solidFill>
                  <a:srgbClr val="FF0000"/>
                </a:solidFill>
              </a:rPr>
              <a:t>核心</a:t>
            </a:r>
            <a:r>
              <a:rPr lang="en-US" altLang="zh-CN" sz="2000"/>
              <a:t>在于根据棋局判断下一手的最优下法</a:t>
            </a:r>
            <a:endParaRPr lang="en-US" altLang="zh-CN" sz="2000"/>
          </a:p>
          <a:p>
            <a:pPr lvl="2"/>
            <a:r>
              <a:rPr lang="en-US" altLang="zh-CN" sz="2000"/>
              <a:t>深蓝通过</a:t>
            </a:r>
            <a:r>
              <a:rPr lang="en-US" altLang="zh-CN" sz="2000">
                <a:solidFill>
                  <a:srgbClr val="FF0000"/>
                </a:solidFill>
              </a:rPr>
              <a:t>穷举</a:t>
            </a:r>
            <a:r>
              <a:rPr lang="en-US" altLang="zh-CN" sz="2000"/>
              <a:t>的方法在国际象棋的棋局中解决了这个问题</a:t>
            </a:r>
            <a:endParaRPr lang="en-US" altLang="zh-CN" sz="2000"/>
          </a:p>
          <a:p>
            <a:pPr lvl="3"/>
            <a:r>
              <a:rPr lang="en-US" altLang="zh-CN" sz="2000"/>
              <a:t>在 64 格的国际象棋棋盘上，深蓝的运算能力决定了它能算出 12 手棋之后的局面下的最优解，而身为人类棋手执牛耳者的卡斯帕罗夫最多只能算出 10 手棋，多出来的两手棋就会成为左右战局的关键因素</a:t>
            </a:r>
            <a:endParaRPr lang="en-US" altLang="zh-CN" sz="2000"/>
          </a:p>
          <a:p>
            <a:pPr lvl="3"/>
            <a:r>
              <a:rPr lang="en-US" altLang="zh-CN"/>
              <a:t>深蓝的核心在于“</a:t>
            </a:r>
            <a:r>
              <a:rPr lang="en-US" altLang="zh-CN">
                <a:solidFill>
                  <a:srgbClr val="FF0000"/>
                </a:solidFill>
              </a:rPr>
              <a:t>算</a:t>
            </a:r>
            <a:r>
              <a:rPr lang="en-US" altLang="zh-CN"/>
              <a:t>”：利用强大的计算资源来优化目标函数</a:t>
            </a:r>
            <a:endParaRPr lang="en-US" altLang="zh-CN" sz="1735"/>
          </a:p>
          <a:p>
            <a:pPr lvl="2"/>
            <a:r>
              <a:rPr lang="en-US" altLang="zh-CN" sz="2000"/>
              <a:t>AlphaGo 的核心则在于“</a:t>
            </a:r>
            <a:r>
              <a:rPr lang="en-US" altLang="zh-CN" sz="2000">
                <a:solidFill>
                  <a:srgbClr val="FF0000"/>
                </a:solidFill>
              </a:rPr>
              <a:t>想</a:t>
            </a:r>
            <a:r>
              <a:rPr lang="en-US" altLang="zh-CN" sz="2000"/>
              <a:t>”</a:t>
            </a:r>
            <a:endParaRPr lang="en-US" altLang="zh-CN" sz="2000"/>
          </a:p>
          <a:p>
            <a:pPr lvl="3"/>
            <a:r>
              <a:rPr lang="en-US" altLang="zh-CN"/>
              <a:t>一套能够运行在通用硬件之上的纯软件程序。</a:t>
            </a:r>
            <a:endParaRPr lang="en-US" altLang="zh-CN"/>
          </a:p>
          <a:p>
            <a:pPr lvl="3"/>
            <a:r>
              <a:rPr lang="en-US" altLang="zh-CN"/>
              <a:t>它汲取了人类棋手海量的棋谱数据，并依赖人工神经网络和深度学习技术从这些数据中学会了</a:t>
            </a:r>
            <a:r>
              <a:rPr lang="en-US" altLang="zh-CN">
                <a:solidFill>
                  <a:srgbClr val="FF0000"/>
                </a:solidFill>
              </a:rPr>
              <a:t>预测</a:t>
            </a:r>
            <a:r>
              <a:rPr lang="en-US" altLang="zh-CN"/>
              <a:t>人类棋手在任意的棋盘状态下走子的概</a:t>
            </a:r>
            <a:r>
              <a:rPr lang="zh-CN" altLang="en-US"/>
              <a:t>率，模拟了以人类棋手的思维方式对棋局进行思考的过程</a:t>
            </a:r>
            <a:endParaRPr lang="zh-CN" altLang="en-US" sz="2000"/>
          </a:p>
          <a:p>
            <a:pPr lvl="1"/>
            <a:r>
              <a:rPr lang="zh-CN" altLang="en-US" sz="2000"/>
              <a:t>深蓝仍然是专注于国际象棋的、以暴力穷举为基础的专用人工智能；AlphaGo 是几乎没有特定领域知识的、基于机器学习的、更加通用的人工智能</a:t>
            </a:r>
            <a:endParaRPr lang="zh-CN" altLang="en-US" sz="2000"/>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标题 1"/>
          <p:cNvSpPr>
            <a:spLocks noGrp="1"/>
          </p:cNvSpPr>
          <p:nvPr>
            <p:ph type="title"/>
          </p:nvPr>
        </p:nvSpPr>
        <p:spPr/>
        <p:txBody>
          <a:bodyPr anchor="b"/>
          <a:p>
            <a:r>
              <a:rPr lang="zh-CN" altLang="en-US"/>
              <a:t>深层神经网络</a:t>
            </a:r>
            <a:endParaRPr lang="zh-CN" altLang="en-US"/>
          </a:p>
        </p:txBody>
      </p:sp>
      <p:sp>
        <p:nvSpPr>
          <p:cNvPr id="129026" name="文本占位符 2"/>
          <p:cNvSpPr>
            <a:spLocks noGrp="1"/>
          </p:cNvSpPr>
          <p:nvPr>
            <p:ph type="body" sz="half" idx="1"/>
          </p:nvPr>
        </p:nvSpPr>
        <p:spPr>
          <a:xfrm>
            <a:off x="260350" y="765175"/>
            <a:ext cx="8505825" cy="5400675"/>
          </a:xfrm>
        </p:spPr>
        <p:txBody>
          <a:bodyPr anchor="t"/>
          <a:p>
            <a:pPr>
              <a:buClr>
                <a:schemeClr val="accent2"/>
              </a:buClr>
              <a:buSzTx/>
              <a:buFont typeface="Wingdings" panose="05000000000000000000" pitchFamily="2" charset="2"/>
            </a:pPr>
            <a:r>
              <a:rPr lang="zh-CN" altLang="en-US"/>
              <a:t>深度学习的理解</a:t>
            </a:r>
            <a:endParaRPr lang="zh-CN" altLang="en-US"/>
          </a:p>
          <a:p>
            <a:pPr lvl="1" indent="-436245"/>
            <a:r>
              <a:rPr lang="zh-CN" altLang="en-US" sz="2400"/>
              <a:t>深度学习通过多层处理，逐渐将初始的低层特征表示转化为高层特征表示后，用“简单模型”即可完成复杂的分类学习等任务。由此可将深度学习理解为进行“特征学习”(feature learning) 或“表示学习” (representation learning)。</a:t>
            </a:r>
            <a:endParaRPr lang="zh-CN" altLang="en-US" sz="2400"/>
          </a:p>
          <a:p>
            <a:pPr lvl="1" indent="-436245"/>
            <a:r>
              <a:rPr lang="zh-CN" altLang="en-US" sz="2400"/>
              <a:t>非深度学习技术用于解决现实任务时，描述样本的特征通常需由人类专家来手工设计，这称为“</a:t>
            </a:r>
            <a:r>
              <a:rPr lang="zh-CN" altLang="en-US" sz="2400">
                <a:solidFill>
                  <a:srgbClr val="FF0000"/>
                </a:solidFill>
              </a:rPr>
              <a:t>特征工程</a:t>
            </a:r>
            <a:r>
              <a:rPr lang="zh-CN" altLang="en-US" sz="2400"/>
              <a:t>” (feature engineering)。众所周知，特征的好坏对模型的泛化性能有至关重要的影响，要人类专家手工设计出好特征并非易事；而特征学习则通过深度学习技术自动产生好特征，这使得机器学习向“全自动数据分析”又前进了一步</a:t>
            </a:r>
            <a:endParaRPr lang="zh-CN" altLang="en-US" sz="2400"/>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标题 1"/>
          <p:cNvSpPr>
            <a:spLocks noGrp="1"/>
          </p:cNvSpPr>
          <p:nvPr>
            <p:ph type="title"/>
          </p:nvPr>
        </p:nvSpPr>
        <p:spPr/>
        <p:txBody>
          <a:bodyPr anchor="b"/>
          <a:p>
            <a:r>
              <a:rPr lang="zh-CN" altLang="en-US"/>
              <a:t>深层神经网络</a:t>
            </a:r>
            <a:endParaRPr lang="zh-CN" altLang="en-US"/>
          </a:p>
        </p:txBody>
      </p:sp>
      <p:sp>
        <p:nvSpPr>
          <p:cNvPr id="125954" name="文本占位符 2"/>
          <p:cNvSpPr>
            <a:spLocks noGrp="1"/>
          </p:cNvSpPr>
          <p:nvPr>
            <p:ph type="body" sz="half" idx="1"/>
          </p:nvPr>
        </p:nvSpPr>
        <p:spPr>
          <a:xfrm>
            <a:off x="260350" y="765175"/>
            <a:ext cx="8505825" cy="5400675"/>
          </a:xfrm>
        </p:spPr>
        <p:txBody>
          <a:bodyPr anchor="t"/>
          <a:p>
            <a:pPr>
              <a:buClr>
                <a:schemeClr val="accent2"/>
              </a:buClr>
              <a:buSzTx/>
              <a:buFont typeface="Wingdings" panose="05000000000000000000" pitchFamily="2" charset="2"/>
            </a:pPr>
            <a:r>
              <a:rPr lang="zh-CN" altLang="en-US"/>
              <a:t>模型复杂度</a:t>
            </a:r>
            <a:endParaRPr lang="zh-CN" altLang="en-US"/>
          </a:p>
          <a:p>
            <a:pPr lvl="1" indent="-436245"/>
            <a:r>
              <a:rPr lang="zh-CN" altLang="en-US" sz="2400"/>
              <a:t>增加隐含层神经元的数目 （模型宽度）</a:t>
            </a:r>
            <a:endParaRPr lang="zh-CN" altLang="en-US" sz="2400"/>
          </a:p>
          <a:p>
            <a:pPr lvl="1" indent="-436245"/>
            <a:r>
              <a:rPr lang="zh-CN" altLang="en-US" sz="2400"/>
              <a:t>增加隐含层的数目（模型深度）</a:t>
            </a:r>
            <a:endParaRPr lang="zh-CN" altLang="en-US" sz="2400"/>
          </a:p>
          <a:p>
            <a:pPr lvl="1" indent="-436245"/>
            <a:r>
              <a:rPr lang="zh-CN" altLang="en-US" sz="2400"/>
              <a:t>从增加模型复杂度的角度来看，增加隐含层的数目比增加隐含层神经元的数目更有效。</a:t>
            </a:r>
            <a:endParaRPr lang="zh-CN" altLang="en-US" sz="2400"/>
          </a:p>
          <a:p>
            <a:pPr lvl="2" indent="-436245"/>
            <a:r>
              <a:rPr lang="zh-CN" altLang="en-US" sz="2120"/>
              <a:t>因为增加隐含层的数目不仅增加了拥有激活函数的神经元数目，还增加了激活函数嵌套的层数。</a:t>
            </a:r>
            <a:endParaRPr lang="zh-CN" altLang="en-US"/>
          </a:p>
          <a:p>
            <a:pPr>
              <a:buClr>
                <a:schemeClr val="accent2"/>
              </a:buClr>
              <a:buSzTx/>
              <a:buFont typeface="Wingdings" panose="05000000000000000000" pitchFamily="2" charset="2"/>
            </a:pPr>
            <a:r>
              <a:rPr lang="zh-CN" altLang="en-US"/>
              <a:t>深层模型的难点问题</a:t>
            </a:r>
            <a:endParaRPr lang="zh-CN" altLang="en-US"/>
          </a:p>
          <a:p>
            <a:pPr lvl="1" indent="-436245"/>
            <a:r>
              <a:rPr lang="zh-CN" altLang="en-US" sz="2400"/>
              <a:t>多隐含层网络难以直接用经典算法（例如标准的BP算法）进行训练, 因为误差在多隐含层内逆传播时，往往会发散，而不能收敛到稳定状态</a:t>
            </a:r>
            <a:endParaRPr lang="zh-CN" altLang="en-US" sz="2400"/>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全连接神经网络</a:t>
            </a:r>
            <a:endParaRPr lang="zh-CN" altLang="en-US"/>
          </a:p>
        </p:txBody>
      </p:sp>
      <p:sp>
        <p:nvSpPr>
          <p:cNvPr id="3" name="内容占位符 2"/>
          <p:cNvSpPr>
            <a:spLocks noGrp="1"/>
          </p:cNvSpPr>
          <p:nvPr>
            <p:ph idx="1"/>
          </p:nvPr>
        </p:nvSpPr>
        <p:spPr/>
        <p:txBody>
          <a:bodyPr/>
          <a:p>
            <a:endParaRPr lang="zh-CN" alt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8770" y="1382395"/>
            <a:ext cx="8574405"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标题 1"/>
          <p:cNvSpPr>
            <a:spLocks noGrp="1"/>
          </p:cNvSpPr>
          <p:nvPr>
            <p:ph type="title"/>
          </p:nvPr>
        </p:nvSpPr>
        <p:spPr/>
        <p:txBody>
          <a:bodyPr anchor="b"/>
          <a:p>
            <a:r>
              <a:rPr lang="zh-CN" altLang="en-US"/>
              <a:t>深层神经网络</a:t>
            </a:r>
            <a:endParaRPr lang="zh-CN" altLang="en-US"/>
          </a:p>
        </p:txBody>
      </p:sp>
      <p:sp>
        <p:nvSpPr>
          <p:cNvPr id="126978" name="文本占位符 2"/>
          <p:cNvSpPr>
            <a:spLocks noGrp="1"/>
          </p:cNvSpPr>
          <p:nvPr>
            <p:ph type="body" sz="half" idx="1"/>
          </p:nvPr>
        </p:nvSpPr>
        <p:spPr>
          <a:xfrm>
            <a:off x="260350" y="765175"/>
            <a:ext cx="8505825" cy="5400675"/>
          </a:xfrm>
        </p:spPr>
        <p:txBody>
          <a:bodyPr anchor="t"/>
          <a:p>
            <a:pPr>
              <a:buClr>
                <a:schemeClr val="accent2"/>
              </a:buClr>
              <a:buSzTx/>
              <a:buFont typeface="Wingdings" panose="05000000000000000000" pitchFamily="2" charset="2"/>
            </a:pPr>
            <a:r>
              <a:rPr lang="zh-CN" altLang="en-US"/>
              <a:t>深层神经网络的学习</a:t>
            </a:r>
            <a:endParaRPr lang="zh-CN" altLang="en-US"/>
          </a:p>
          <a:p>
            <a:pPr lvl="1" indent="-436245"/>
            <a:r>
              <a:rPr lang="zh-CN" altLang="en-US" sz="2400"/>
              <a:t>预训练+微调</a:t>
            </a:r>
            <a:endParaRPr lang="zh-CN" altLang="en-US" sz="2400"/>
          </a:p>
          <a:p>
            <a:pPr lvl="2" indent="-394970"/>
            <a:r>
              <a:rPr lang="zh-CN" altLang="en-US"/>
              <a:t>预训练：无监督逐层训练是多隐含层网络训练的有效训练手段，每次训练一层隐含层结点，训练时将上一层隐含层结点的输出作为输入，而本层隐含层结点的输出作为下一层隐含层结点的输入，这称为“预训练”</a:t>
            </a:r>
            <a:endParaRPr lang="zh-CN" altLang="en-US"/>
          </a:p>
          <a:p>
            <a:pPr lvl="2" indent="-394970"/>
            <a:r>
              <a:rPr lang="zh-CN" altLang="en-US"/>
              <a:t>微调：预训练全部完成后，再对整个网络进行微调训练。</a:t>
            </a:r>
            <a:endParaRPr lang="zh-CN" altLang="en-US"/>
          </a:p>
          <a:p>
            <a:pPr lvl="3"/>
            <a:r>
              <a:rPr lang="zh-CN" altLang="en-US"/>
              <a:t>微调一般使用BP算法。</a:t>
            </a:r>
            <a:endParaRPr lang="zh-CN" altLang="en-US"/>
          </a:p>
          <a:p>
            <a:pPr lvl="3"/>
            <a:r>
              <a:rPr lang="zh-CN" altLang="en-US"/>
              <a:t>例子：深度信念网络(DBN) [Hintonet al. , 2006] 。</a:t>
            </a:r>
            <a:endParaRPr lang="zh-CN" altLang="en-US"/>
          </a:p>
          <a:p>
            <a:pPr lvl="2" indent="-394970"/>
            <a:r>
              <a:rPr lang="zh-CN" altLang="en-US"/>
              <a:t>结构：每一层都是一个受限Boltzmann机。</a:t>
            </a:r>
            <a:endParaRPr lang="zh-CN" altLang="en-US"/>
          </a:p>
          <a:p>
            <a:pPr lvl="2" indent="-394970"/>
            <a:r>
              <a:rPr lang="zh-CN" altLang="en-US"/>
              <a:t>训练：无监督预训练+BP算法微调。</a:t>
            </a:r>
            <a:endParaRPr lang="zh-CN" altLang="en-US"/>
          </a:p>
          <a:p>
            <a:pPr lvl="1" indent="-436245"/>
            <a:r>
              <a:rPr lang="zh-CN" altLang="en-US" sz="2400"/>
              <a:t>分析：预训练+微调的做法可以视为将大量参数进行分组，对每组先找到局部看起来比较好的设置，然后再基于这些局部较优的结果联合起来进行全局寻优</a:t>
            </a:r>
            <a:endParaRPr lang="zh-CN" altLang="en-US" sz="2400"/>
          </a:p>
        </p:txBody>
      </p:sp>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深度学习的基础框架</a:t>
            </a:r>
            <a:endParaRPr lang="zh-CN" altLang="en-US"/>
          </a:p>
        </p:txBody>
      </p:sp>
      <p:sp>
        <p:nvSpPr>
          <p:cNvPr id="3" name="内容占位符 2"/>
          <p:cNvSpPr>
            <a:spLocks noGrp="1"/>
          </p:cNvSpPr>
          <p:nvPr>
            <p:ph idx="1"/>
          </p:nvPr>
        </p:nvSpPr>
        <p:spPr/>
        <p:txBody>
          <a:bodyPr/>
          <a:p>
            <a:r>
              <a:rPr lang="zh-CN" altLang="en-US"/>
              <a:t>深度学习框架的基本结构</a:t>
            </a:r>
            <a:endParaRPr lang="zh-CN" altLang="en-US"/>
          </a:p>
        </p:txBody>
      </p:sp>
      <p:pic>
        <p:nvPicPr>
          <p:cNvPr id="4" name="图片 3" descr="CNN10"/>
          <p:cNvPicPr>
            <a:picLocks noChangeAspect="1"/>
          </p:cNvPicPr>
          <p:nvPr/>
        </p:nvPicPr>
        <p:blipFill>
          <a:blip r:embed="rId1"/>
          <a:stretch>
            <a:fillRect/>
          </a:stretch>
        </p:blipFill>
        <p:spPr>
          <a:xfrm>
            <a:off x="1590040" y="1858010"/>
            <a:ext cx="5377815" cy="3472180"/>
          </a:xfrm>
          <a:prstGeom prst="rect">
            <a:avLst/>
          </a:prstGeom>
        </p:spPr>
      </p:pic>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p:txBody>
          <a:bodyPr/>
          <a:p>
            <a:r>
              <a:rPr lang="zh-CN" altLang="en-US"/>
              <a:t>深度学习过程就是选择一个最佳函数的过程，也可以说成为函数寻找最佳参数的过程。</a:t>
            </a:r>
            <a:endParaRPr lang="zh-CN" altLang="en-US"/>
          </a:p>
          <a:p>
            <a:pPr lvl="1"/>
            <a:r>
              <a:rPr lang="zh-CN" altLang="en-US" sz="2400"/>
              <a:t>1、输入一系列的函数作为待训练模型</a:t>
            </a:r>
            <a:endParaRPr lang="zh-CN" altLang="en-US" sz="2400"/>
          </a:p>
          <a:p>
            <a:pPr lvl="1"/>
            <a:r>
              <a:rPr lang="zh-CN" altLang="en-US" sz="2400"/>
              <a:t>2、评价各个函数的好坏，使用误差率作为标准</a:t>
            </a:r>
            <a:endParaRPr lang="zh-CN" altLang="en-US" sz="2400"/>
          </a:p>
          <a:p>
            <a:pPr lvl="1"/>
            <a:r>
              <a:rPr lang="zh-CN" altLang="en-US" sz="2400"/>
              <a:t>3、通过每个函数的输出与正确的结果对比，来选择最佳的匹配函数。</a:t>
            </a:r>
            <a:endParaRPr lang="zh-CN" altLang="en-US" sz="2400"/>
          </a:p>
        </p:txBody>
      </p:sp>
      <p:pic>
        <p:nvPicPr>
          <p:cNvPr id="4" name="图片 3" descr="CNN11"/>
          <p:cNvPicPr>
            <a:picLocks noChangeAspect="1"/>
          </p:cNvPicPr>
          <p:nvPr/>
        </p:nvPicPr>
        <p:blipFill>
          <a:blip r:embed="rId1"/>
          <a:stretch>
            <a:fillRect/>
          </a:stretch>
        </p:blipFill>
        <p:spPr>
          <a:xfrm>
            <a:off x="3447415" y="3405505"/>
            <a:ext cx="5297170" cy="3100705"/>
          </a:xfrm>
          <a:prstGeom prst="rect">
            <a:avLst/>
          </a:prstGeom>
        </p:spPr>
      </p:pic>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908050"/>
            <a:ext cx="8758555" cy="5400675"/>
          </a:xfrm>
        </p:spPr>
        <p:txBody>
          <a:bodyPr/>
          <a:p>
            <a:r>
              <a:rPr lang="zh-CN" altLang="en-US"/>
              <a:t>定义一系列的函数作为待训练模型</a:t>
            </a:r>
            <a:endParaRPr lang="zh-CN" altLang="en-US"/>
          </a:p>
          <a:p>
            <a:pPr lvl="1"/>
            <a:r>
              <a:rPr lang="zh-CN" altLang="en-US"/>
              <a:t>神经网络中一个神经元就相当于一个简单的线性函数</a:t>
            </a:r>
            <a:endParaRPr lang="zh-CN" altLang="en-US"/>
          </a:p>
          <a:p>
            <a:pPr lvl="2"/>
            <a:r>
              <a:rPr lang="zh-CN" altLang="en-US"/>
              <a:t>w</a:t>
            </a:r>
            <a:r>
              <a:rPr lang="zh-CN" altLang="en-US" baseline="-25000"/>
              <a:t>1</a:t>
            </a:r>
            <a:r>
              <a:rPr lang="zh-CN" altLang="en-US"/>
              <a:t>…w</a:t>
            </a:r>
            <a:r>
              <a:rPr lang="zh-CN" altLang="en-US" baseline="-25000"/>
              <a:t>k</a:t>
            </a:r>
            <a:r>
              <a:rPr lang="zh-CN" altLang="en-US"/>
              <a:t>就是作为函数的参数，也是神经元每个输入的权重值，b作为函数的偏移量</a:t>
            </a:r>
            <a:endParaRPr lang="zh-CN" altLang="en-US"/>
          </a:p>
          <a:p>
            <a:pPr lvl="2"/>
            <a:r>
              <a:rPr lang="zh-CN" altLang="en-US"/>
              <a:t>一个激活函数，用来引入非线性因素</a:t>
            </a:r>
            <a:endParaRPr lang="zh-CN" altLang="en-US"/>
          </a:p>
          <a:p>
            <a:pPr lvl="2"/>
            <a:endParaRPr lang="zh-CN" altLang="en-US"/>
          </a:p>
          <a:p>
            <a:pPr lvl="2"/>
            <a:endParaRPr lang="zh-CN" altLang="en-US"/>
          </a:p>
          <a:p>
            <a:pPr lvl="2"/>
            <a:endParaRPr lang="zh-CN" altLang="en-US"/>
          </a:p>
          <a:p>
            <a:pPr lvl="2"/>
            <a:endParaRPr lang="zh-CN" altLang="en-US"/>
          </a:p>
          <a:p>
            <a:pPr lvl="2"/>
            <a:endParaRPr lang="zh-CN" altLang="en-US"/>
          </a:p>
          <a:p>
            <a:pPr lvl="1"/>
            <a:r>
              <a:rPr lang="zh-CN" altLang="en-US"/>
              <a:t>思考：多少层？每层有多少个神经元？</a:t>
            </a:r>
            <a:endParaRPr lang="zh-CN" altLang="en-US"/>
          </a:p>
          <a:p>
            <a:pPr lvl="2"/>
            <a:r>
              <a:rPr lang="zh-CN" altLang="en-US" sz="2300"/>
              <a:t>试验和错误</a:t>
            </a:r>
            <a:r>
              <a:rPr lang="en-US" altLang="zh-CN" sz="2300"/>
              <a:t>+</a:t>
            </a:r>
            <a:r>
              <a:rPr lang="zh-CN" altLang="en-US" sz="2300"/>
              <a:t>直觉</a:t>
            </a:r>
            <a:endParaRPr lang="zh-CN" altLang="en-US"/>
          </a:p>
          <a:p>
            <a:pPr lvl="1"/>
            <a:endParaRPr lang="zh-CN" altLang="en-US"/>
          </a:p>
        </p:txBody>
      </p:sp>
      <p:pic>
        <p:nvPicPr>
          <p:cNvPr id="5" name="图片 4" descr="CNN13"/>
          <p:cNvPicPr>
            <a:picLocks noChangeAspect="1"/>
          </p:cNvPicPr>
          <p:nvPr/>
        </p:nvPicPr>
        <p:blipFill>
          <a:blip r:embed="rId1"/>
          <a:stretch>
            <a:fillRect/>
          </a:stretch>
        </p:blipFill>
        <p:spPr>
          <a:xfrm>
            <a:off x="2307590" y="3082925"/>
            <a:ext cx="3790950" cy="2171700"/>
          </a:xfrm>
          <a:prstGeom prst="rect">
            <a:avLst/>
          </a:prstGeom>
        </p:spPr>
      </p:pic>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p:txBody>
          <a:bodyPr/>
          <a:p>
            <a:pPr lvl="0"/>
            <a:r>
              <a:rPr lang="zh-CN" altLang="en-US"/>
              <a:t>确定函数好坏的方法</a:t>
            </a:r>
            <a:endParaRPr lang="zh-CN" altLang="en-US"/>
          </a:p>
          <a:p>
            <a:pPr lvl="1"/>
            <a:r>
              <a:rPr lang="zh-CN" altLang="en-US" sz="2000"/>
              <a:t>给定一张2的数字图像作为输入，输入层为256个像素点，而输出层则为0-9这10个数字对应的softmax值，根据softmax值的大小来选择最优的结果作为输出。</a:t>
            </a:r>
            <a:endParaRPr lang="zh-CN" altLang="en-US" sz="2000"/>
          </a:p>
          <a:p>
            <a:pPr lvl="1"/>
            <a:endParaRPr lang="zh-CN" altLang="en-US" sz="2000"/>
          </a:p>
          <a:p>
            <a:pPr lvl="1"/>
            <a:endParaRPr lang="zh-CN" altLang="en-US" sz="2000"/>
          </a:p>
          <a:p>
            <a:pPr lvl="1"/>
            <a:endParaRPr lang="zh-CN" altLang="en-US" sz="2000"/>
          </a:p>
          <a:p>
            <a:pPr lvl="1"/>
            <a:endParaRPr lang="zh-CN" altLang="en-US" sz="2000"/>
          </a:p>
          <a:p>
            <a:pPr lvl="1"/>
            <a:endParaRPr lang="zh-CN" altLang="en-US" sz="2000"/>
          </a:p>
          <a:p>
            <a:pPr lvl="1"/>
            <a:endParaRPr lang="zh-CN" altLang="en-US" sz="2000"/>
          </a:p>
          <a:p>
            <a:pPr lvl="1"/>
            <a:endParaRPr lang="zh-CN" altLang="en-US" sz="2000"/>
          </a:p>
          <a:p>
            <a:pPr lvl="1"/>
            <a:r>
              <a:rPr lang="zh-CN" altLang="en-US" sz="2000"/>
              <a:t>使用Softmax函数的好处是可以使分类问题的预测结果更加明显，不同类别之间的差距更大。</a:t>
            </a:r>
            <a:endParaRPr lang="zh-CN" altLang="en-US" sz="2000"/>
          </a:p>
          <a:p>
            <a:pPr lvl="2"/>
            <a:r>
              <a:rPr lang="zh-CN" altLang="en-US" sz="1765"/>
              <a:t>在实际应用中，特别是在Tensorflow中推荐采用交叉熵与Softmax结合作为损失函数，可以避免数值不稳定的情况</a:t>
            </a:r>
            <a:endParaRPr lang="zh-CN" altLang="en-US" sz="2000"/>
          </a:p>
          <a:p>
            <a:pPr lvl="1"/>
            <a:endParaRPr lang="zh-CN" altLang="en-US" sz="2000"/>
          </a:p>
          <a:p>
            <a:pPr lvl="1"/>
            <a:endParaRPr lang="zh-CN" altLang="en-US" sz="1765"/>
          </a:p>
        </p:txBody>
      </p:sp>
      <p:pic>
        <p:nvPicPr>
          <p:cNvPr id="4" name="图片 3" descr="CNN12"/>
          <p:cNvPicPr>
            <a:picLocks noChangeAspect="1"/>
          </p:cNvPicPr>
          <p:nvPr/>
        </p:nvPicPr>
        <p:blipFill>
          <a:blip r:embed="rId1"/>
          <a:stretch>
            <a:fillRect/>
          </a:stretch>
        </p:blipFill>
        <p:spPr>
          <a:xfrm>
            <a:off x="3813175" y="2232025"/>
            <a:ext cx="5080000" cy="2752090"/>
          </a:xfrm>
          <a:prstGeom prst="rect">
            <a:avLst/>
          </a:prstGeom>
        </p:spPr>
      </p:pic>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p:txBody>
          <a:bodyPr/>
          <a:p>
            <a:pPr lvl="0"/>
            <a:r>
              <a:rPr lang="zh-CN" altLang="en-US"/>
              <a:t>确定函数好坏的方法</a:t>
            </a:r>
            <a:endParaRPr lang="zh-CN" altLang="en-US"/>
          </a:p>
          <a:p>
            <a:pPr lvl="1"/>
            <a:r>
              <a:rPr lang="zh-CN" altLang="en-US" sz="2000"/>
              <a:t>Softmax回归模型是logistic回归模型在多分类问题上的推广</a:t>
            </a:r>
            <a:endParaRPr lang="zh-CN" altLang="en-US" sz="2000"/>
          </a:p>
          <a:p>
            <a:pPr lvl="2"/>
            <a:r>
              <a:rPr lang="zh-CN" altLang="en-US" sz="1765"/>
              <a:t>比如要完成的功能是识别0-9这10个手写数字，若最后一层的输出为[0</a:t>
            </a:r>
            <a:r>
              <a:rPr lang="en-US" altLang="zh-CN" sz="1765"/>
              <a:t>.1</a:t>
            </a:r>
            <a:r>
              <a:rPr lang="zh-CN" altLang="en-US" sz="1765"/>
              <a:t>,0.7,0.2, 0.1, 0, 0, 0, 0, 0, 0</a:t>
            </a:r>
            <a:r>
              <a:rPr lang="en-US" altLang="zh-CN" sz="1765"/>
              <a:t>.2</a:t>
            </a:r>
            <a:r>
              <a:rPr lang="zh-CN" altLang="en-US" sz="1765"/>
              <a:t>]，则表明识别结果为数字</a:t>
            </a:r>
            <a:r>
              <a:rPr lang="en-US" altLang="zh-CN" sz="1765"/>
              <a:t>2</a:t>
            </a:r>
            <a:r>
              <a:rPr lang="zh-CN" altLang="en-US" sz="1765"/>
              <a:t>。</a:t>
            </a:r>
            <a:endParaRPr lang="zh-CN" altLang="en-US" sz="1765"/>
          </a:p>
        </p:txBody>
      </p:sp>
      <p:graphicFrame>
        <p:nvGraphicFramePr>
          <p:cNvPr id="5" name="对象 4"/>
          <p:cNvGraphicFramePr/>
          <p:nvPr/>
        </p:nvGraphicFramePr>
        <p:xfrm>
          <a:off x="809625" y="2823210"/>
          <a:ext cx="2730500" cy="3302000"/>
        </p:xfrm>
        <a:graphic>
          <a:graphicData uri="http://schemas.openxmlformats.org/presentationml/2006/ole">
            <mc:AlternateContent xmlns:mc="http://schemas.openxmlformats.org/markup-compatibility/2006">
              <mc:Choice xmlns:v="urn:schemas-microsoft-com:vml" Requires="v">
                <p:oleObj spid="_x0000_s6" name="" r:id="rId1" imgW="2727960" imgH="3299460" progId="Paint.Picture">
                  <p:embed/>
                </p:oleObj>
              </mc:Choice>
              <mc:Fallback>
                <p:oleObj name="" r:id="rId1" imgW="2727960" imgH="3299460" progId="Paint.Picture">
                  <p:embed/>
                  <p:pic>
                    <p:nvPicPr>
                      <p:cNvPr id="0" name="图片 5"/>
                      <p:cNvPicPr/>
                      <p:nvPr/>
                    </p:nvPicPr>
                    <p:blipFill>
                      <a:blip r:embed="rId2"/>
                      <a:stretch>
                        <a:fillRect/>
                      </a:stretch>
                    </p:blipFill>
                    <p:spPr>
                      <a:xfrm>
                        <a:off x="809625" y="2823210"/>
                        <a:ext cx="2730500" cy="3302000"/>
                      </a:xfrm>
                      <a:prstGeom prst="rect">
                        <a:avLst/>
                      </a:prstGeom>
                    </p:spPr>
                  </p:pic>
                </p:oleObj>
              </mc:Fallback>
            </mc:AlternateContent>
          </a:graphicData>
        </a:graphic>
      </p:graphicFrame>
      <p:graphicFrame>
        <p:nvGraphicFramePr>
          <p:cNvPr id="7" name="对象 6"/>
          <p:cNvGraphicFramePr/>
          <p:nvPr/>
        </p:nvGraphicFramePr>
        <p:xfrm>
          <a:off x="4540885" y="2560320"/>
          <a:ext cx="3082290" cy="2493645"/>
        </p:xfrm>
        <a:graphic>
          <a:graphicData uri="http://schemas.openxmlformats.org/presentationml/2006/ole">
            <mc:AlternateContent xmlns:mc="http://schemas.openxmlformats.org/markup-compatibility/2006">
              <mc:Choice xmlns:v="urn:schemas-microsoft-com:vml" Requires="v">
                <p:oleObj spid="_x0000_s8" name="" r:id="rId3" imgW="3520440" imgH="2689860" progId="Paint.Picture">
                  <p:embed/>
                </p:oleObj>
              </mc:Choice>
              <mc:Fallback>
                <p:oleObj name="" r:id="rId3" imgW="3520440" imgH="2689860" progId="Paint.Picture">
                  <p:embed/>
                  <p:pic>
                    <p:nvPicPr>
                      <p:cNvPr id="0" name="图片 7"/>
                      <p:cNvPicPr/>
                      <p:nvPr/>
                    </p:nvPicPr>
                    <p:blipFill>
                      <a:blip r:embed="rId4"/>
                      <a:stretch>
                        <a:fillRect/>
                      </a:stretch>
                    </p:blipFill>
                    <p:spPr>
                      <a:xfrm>
                        <a:off x="4540885" y="2560320"/>
                        <a:ext cx="3082290" cy="2493645"/>
                      </a:xfrm>
                      <a:prstGeom prst="rect">
                        <a:avLst/>
                      </a:prstGeom>
                    </p:spPr>
                  </p:pic>
                </p:oleObj>
              </mc:Fallback>
            </mc:AlternateContent>
          </a:graphicData>
        </a:graphic>
      </p:graphicFrame>
      <p:graphicFrame>
        <p:nvGraphicFramePr>
          <p:cNvPr id="9" name="对象 8"/>
          <p:cNvGraphicFramePr/>
          <p:nvPr/>
        </p:nvGraphicFramePr>
        <p:xfrm>
          <a:off x="4540885" y="5332730"/>
          <a:ext cx="3195320" cy="975995"/>
        </p:xfrm>
        <a:graphic>
          <a:graphicData uri="http://schemas.openxmlformats.org/presentationml/2006/ole">
            <mc:AlternateContent xmlns:mc="http://schemas.openxmlformats.org/markup-compatibility/2006">
              <mc:Choice xmlns:v="urn:schemas-microsoft-com:vml" Requires="v">
                <p:oleObj spid="_x0000_s10" name="" r:id="rId5" imgW="3192780" imgH="975360" progId="Paint.Picture">
                  <p:embed/>
                </p:oleObj>
              </mc:Choice>
              <mc:Fallback>
                <p:oleObj name="" r:id="rId5" imgW="3192780" imgH="975360" progId="Paint.Picture">
                  <p:embed/>
                  <p:pic>
                    <p:nvPicPr>
                      <p:cNvPr id="0" name="图片 9"/>
                      <p:cNvPicPr/>
                      <p:nvPr/>
                    </p:nvPicPr>
                    <p:blipFill>
                      <a:blip r:embed="rId6"/>
                      <a:stretch>
                        <a:fillRect/>
                      </a:stretch>
                    </p:blipFill>
                    <p:spPr>
                      <a:xfrm>
                        <a:off x="4540885" y="5332730"/>
                        <a:ext cx="3195320" cy="975995"/>
                      </a:xfrm>
                      <a:prstGeom prst="rect">
                        <a:avLst/>
                      </a:prstGeom>
                    </p:spPr>
                  </p:pic>
                </p:oleObj>
              </mc:Fallback>
            </mc:AlternateContent>
          </a:graphicData>
        </a:graphic>
      </p:graphicFrame>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p:txBody>
          <a:bodyPr/>
          <a:p>
            <a:r>
              <a:rPr lang="zh-CN" altLang="en-US">
                <a:sym typeface="+mn-ea"/>
              </a:rPr>
              <a:t>确定函数好坏的方法</a:t>
            </a:r>
            <a:endParaRPr lang="zh-CN" altLang="en-US"/>
          </a:p>
          <a:p>
            <a:pPr lvl="1"/>
            <a:r>
              <a:rPr lang="zh-CN" altLang="en-US" sz="2400"/>
              <a:t>一个好的函数应该能够保证对于整个样本集作为输入，输出的总误差是尽可能小的，误差可以表示为</a:t>
            </a:r>
            <a:r>
              <a:rPr lang="zh-CN" altLang="en-US" sz="2400">
                <a:solidFill>
                  <a:srgbClr val="FF0000"/>
                </a:solidFill>
              </a:rPr>
              <a:t>计算的输出值</a:t>
            </a:r>
            <a:r>
              <a:rPr lang="zh-CN" altLang="en-US" sz="2400"/>
              <a:t>和</a:t>
            </a:r>
            <a:r>
              <a:rPr lang="zh-CN" altLang="en-US" sz="2400">
                <a:solidFill>
                  <a:srgbClr val="FF0000"/>
                </a:solidFill>
              </a:rPr>
              <a:t>真实值</a:t>
            </a:r>
            <a:r>
              <a:rPr lang="zh-CN" altLang="en-US" sz="2400"/>
              <a:t>之间的距离。</a:t>
            </a:r>
            <a:endParaRPr lang="zh-CN" altLang="en-US" sz="2400"/>
          </a:p>
        </p:txBody>
      </p:sp>
      <p:pic>
        <p:nvPicPr>
          <p:cNvPr id="4" name="图片 3" descr="CNN14"/>
          <p:cNvPicPr>
            <a:picLocks noChangeAspect="1"/>
          </p:cNvPicPr>
          <p:nvPr/>
        </p:nvPicPr>
        <p:blipFill>
          <a:blip r:embed="rId1"/>
          <a:stretch>
            <a:fillRect/>
          </a:stretch>
        </p:blipFill>
        <p:spPr>
          <a:xfrm>
            <a:off x="2192655" y="2691765"/>
            <a:ext cx="3938270" cy="3616960"/>
          </a:xfrm>
          <a:prstGeom prst="rect">
            <a:avLst/>
          </a:prstGeom>
        </p:spPr>
      </p:pic>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深度学习概述</a:t>
            </a:r>
            <a:endParaRPr lang="zh-CN" altLang="en-US"/>
          </a:p>
        </p:txBody>
      </p:sp>
      <p:sp>
        <p:nvSpPr>
          <p:cNvPr id="3" name="内容占位符 2"/>
          <p:cNvSpPr>
            <a:spLocks noGrp="1"/>
          </p:cNvSpPr>
          <p:nvPr>
            <p:ph idx="1"/>
          </p:nvPr>
        </p:nvSpPr>
        <p:spPr>
          <a:xfrm>
            <a:off x="250825" y="908050"/>
            <a:ext cx="8642350" cy="5400675"/>
          </a:xfrm>
        </p:spPr>
        <p:txBody>
          <a:bodyPr/>
          <a:lstStyle/>
          <a:p>
            <a:r>
              <a:rPr lang="zh-CN" altLang="en-US" sz="2400"/>
              <a:t>2017 年 10 月，其升级版 AlphaGo Zero </a:t>
            </a:r>
            <a:endParaRPr lang="zh-CN" altLang="en-US" sz="2400"/>
          </a:p>
          <a:p>
            <a:pPr lvl="1"/>
            <a:r>
              <a:rPr lang="zh-CN" altLang="en-US" sz="2000"/>
              <a:t>自学成才 AlphaGo Zero 完全抛弃了来自棋谱数据的人类经验，而是通过</a:t>
            </a:r>
            <a:r>
              <a:rPr lang="zh-CN" altLang="en-US" sz="2000">
                <a:solidFill>
                  <a:srgbClr val="FF0000"/>
                </a:solidFill>
              </a:rPr>
              <a:t>左右互搏</a:t>
            </a:r>
            <a:r>
              <a:rPr lang="zh-CN" altLang="en-US" sz="2000"/>
              <a:t>（自己和自己对弈）迅速提升棋力</a:t>
            </a:r>
            <a:endParaRPr lang="zh-CN" altLang="en-US" sz="2000"/>
          </a:p>
          <a:p>
            <a:pPr lvl="0"/>
            <a:r>
              <a:rPr lang="zh-CN" altLang="en-US" sz="2400"/>
              <a:t>AlphaGo Zero 的升级版：AlphaZero</a:t>
            </a:r>
            <a:endParaRPr lang="zh-CN" altLang="en-US" sz="2400"/>
          </a:p>
          <a:p>
            <a:pPr lvl="1"/>
            <a:r>
              <a:rPr lang="zh-CN" altLang="en-US" sz="2000"/>
              <a:t>一不需要人工特征，二不需要棋谱知识，三不需要特定优化</a:t>
            </a:r>
            <a:endParaRPr lang="zh-CN" altLang="en-US" sz="2000"/>
          </a:p>
          <a:p>
            <a:pPr lvl="0"/>
            <a:r>
              <a:rPr lang="zh-CN" altLang="en-US" sz="2315">
                <a:solidFill>
                  <a:srgbClr val="FF0000"/>
                </a:solidFill>
                <a:sym typeface="+mn-ea"/>
              </a:rPr>
              <a:t>深度学习</a:t>
            </a:r>
            <a:r>
              <a:rPr lang="zh-CN" altLang="en-US" sz="2315">
                <a:sym typeface="+mn-ea"/>
              </a:rPr>
              <a:t>是利用包含多个隐藏层的人工神经网络实现的学习</a:t>
            </a:r>
            <a:endParaRPr lang="zh-CN" altLang="en-US" sz="2315"/>
          </a:p>
          <a:p>
            <a:pPr lvl="1"/>
            <a:r>
              <a:rPr lang="zh-CN" altLang="en-US" sz="2150">
                <a:sym typeface="+mn-ea"/>
              </a:rPr>
              <a:t>每个层可以对数据进行不同水平的抽象</a:t>
            </a:r>
            <a:endParaRPr lang="zh-CN" altLang="en-US" sz="2150"/>
          </a:p>
          <a:p>
            <a:pPr lvl="1"/>
            <a:r>
              <a:rPr lang="zh-CN" altLang="en-US" sz="2150">
                <a:sym typeface="+mn-ea"/>
              </a:rPr>
              <a:t>层间的交互能够使较高层在较低层得到的特征基础上实现更加复杂的特征提取</a:t>
            </a:r>
            <a:endParaRPr lang="zh-CN" altLang="en-US" sz="2150"/>
          </a:p>
          <a:p>
            <a:pPr lvl="0"/>
            <a:endParaRPr lang="zh-CN" altLang="en-US" sz="1765"/>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827405"/>
            <a:ext cx="8642350" cy="5400675"/>
          </a:xfrm>
        </p:spPr>
        <p:txBody>
          <a:bodyPr/>
          <a:p>
            <a:r>
              <a:rPr lang="zh-CN" altLang="en-US">
                <a:sym typeface="+mn-ea"/>
              </a:rPr>
              <a:t>挑选最佳函数的方法</a:t>
            </a:r>
            <a:endParaRPr lang="zh-CN" altLang="en-US">
              <a:sym typeface="+mn-ea"/>
            </a:endParaRPr>
          </a:p>
          <a:p>
            <a:pPr lvl="1"/>
            <a:r>
              <a:rPr lang="zh-CN" altLang="en-US" sz="2400">
                <a:sym typeface="+mn-ea"/>
              </a:rPr>
              <a:t>总的误差最小的函数，就是为这个函数寻找最佳的参数，在神经网络中称为权重值</a:t>
            </a:r>
            <a:endParaRPr lang="zh-CN" altLang="en-US" sz="2400">
              <a:sym typeface="+mn-ea"/>
            </a:endParaRPr>
          </a:p>
          <a:p>
            <a:pPr lvl="1"/>
            <a:r>
              <a:rPr lang="zh-CN" altLang="en-US" sz="2400">
                <a:sym typeface="+mn-ea"/>
              </a:rPr>
              <a:t>一个拥有三个输入神经元的两层前反馈全连接神经网络来讲，光是第一层就有9个权重值，若输入神经元1000，那光这一层神经网络就有1000000个权重值。</a:t>
            </a:r>
            <a:endParaRPr lang="zh-CN" altLang="en-US" sz="2400">
              <a:sym typeface="+mn-ea"/>
            </a:endParaRPr>
          </a:p>
          <a:p>
            <a:pPr lvl="1"/>
            <a:endParaRPr lang="zh-CN" altLang="en-US" sz="2400">
              <a:sym typeface="+mn-ea"/>
            </a:endParaRPr>
          </a:p>
          <a:p>
            <a:pPr lvl="1"/>
            <a:endParaRPr lang="zh-CN" altLang="en-US" sz="2400">
              <a:sym typeface="+mn-ea"/>
            </a:endParaRPr>
          </a:p>
          <a:p>
            <a:pPr lvl="1"/>
            <a:endParaRPr lang="zh-CN" altLang="en-US" sz="2400">
              <a:sym typeface="+mn-ea"/>
            </a:endParaRPr>
          </a:p>
          <a:p>
            <a:pPr lvl="1"/>
            <a:endParaRPr lang="zh-CN" altLang="en-US" sz="2400">
              <a:sym typeface="+mn-ea"/>
            </a:endParaRPr>
          </a:p>
          <a:p>
            <a:pPr lvl="1"/>
            <a:endParaRPr lang="zh-CN" altLang="en-US" sz="2400">
              <a:sym typeface="+mn-ea"/>
            </a:endParaRPr>
          </a:p>
          <a:p>
            <a:pPr lvl="1"/>
            <a:r>
              <a:rPr lang="zh-CN" altLang="en-US" sz="2400">
                <a:sym typeface="+mn-ea"/>
              </a:rPr>
              <a:t>深度学习中采用的是</a:t>
            </a:r>
            <a:r>
              <a:rPr lang="zh-CN" altLang="en-US" sz="2400">
                <a:solidFill>
                  <a:srgbClr val="FF0000"/>
                </a:solidFill>
                <a:sym typeface="+mn-ea"/>
              </a:rPr>
              <a:t>梯度下降法</a:t>
            </a:r>
            <a:endParaRPr lang="zh-CN" altLang="en-US" sz="2400">
              <a:sym typeface="+mn-ea"/>
            </a:endParaRPr>
          </a:p>
          <a:p>
            <a:pPr lvl="1"/>
            <a:endParaRPr lang="zh-CN" altLang="en-US" sz="2400"/>
          </a:p>
        </p:txBody>
      </p:sp>
      <p:pic>
        <p:nvPicPr>
          <p:cNvPr id="5" name="图片 4" descr="CNN15"/>
          <p:cNvPicPr>
            <a:picLocks noChangeAspect="1"/>
          </p:cNvPicPr>
          <p:nvPr/>
        </p:nvPicPr>
        <p:blipFill>
          <a:blip r:embed="rId1"/>
          <a:stretch>
            <a:fillRect/>
          </a:stretch>
        </p:blipFill>
        <p:spPr>
          <a:xfrm>
            <a:off x="1203325" y="3373120"/>
            <a:ext cx="6882130" cy="2183765"/>
          </a:xfrm>
          <a:prstGeom prst="rect">
            <a:avLst/>
          </a:prstGeom>
        </p:spPr>
      </p:pic>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827405"/>
            <a:ext cx="8642350" cy="5400675"/>
          </a:xfrm>
        </p:spPr>
        <p:txBody>
          <a:bodyPr/>
          <a:p>
            <a:pPr lvl="0"/>
            <a:r>
              <a:rPr lang="zh-CN" altLang="en-US" sz="2580">
                <a:sym typeface="+mn-ea"/>
              </a:rPr>
              <a:t>训练数据</a:t>
            </a:r>
            <a:endParaRPr lang="zh-CN" altLang="en-US" sz="2580">
              <a:sym typeface="+mn-ea"/>
            </a:endParaRPr>
          </a:p>
          <a:p>
            <a:pPr lvl="1"/>
            <a:r>
              <a:rPr lang="zh-CN" altLang="en-US" sz="2400"/>
              <a:t>准备训练数据：图片和他们的标签</a:t>
            </a:r>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r>
              <a:rPr lang="zh-CN" altLang="en-US" sz="2400"/>
              <a:t>学习目标是在训练数据上定义的</a:t>
            </a:r>
            <a:endParaRPr lang="zh-CN" altLang="en-US" sz="2400"/>
          </a:p>
        </p:txBody>
      </p:sp>
      <p:graphicFrame>
        <p:nvGraphicFramePr>
          <p:cNvPr id="4" name="对象 3"/>
          <p:cNvGraphicFramePr/>
          <p:nvPr/>
        </p:nvGraphicFramePr>
        <p:xfrm>
          <a:off x="1543685" y="2027555"/>
          <a:ext cx="5551805" cy="2028190"/>
        </p:xfrm>
        <a:graphic>
          <a:graphicData uri="http://schemas.openxmlformats.org/presentationml/2006/ole">
            <mc:AlternateContent xmlns:mc="http://schemas.openxmlformats.org/markup-compatibility/2006">
              <mc:Choice xmlns:v="urn:schemas-microsoft-com:vml" Requires="v">
                <p:oleObj spid="_x0000_s6" name="" r:id="rId1" imgW="5547360" imgH="2026920" progId="Paint.Picture">
                  <p:embed/>
                </p:oleObj>
              </mc:Choice>
              <mc:Fallback>
                <p:oleObj name="" r:id="rId1" imgW="5547360" imgH="2026920" progId="Paint.Picture">
                  <p:embed/>
                  <p:pic>
                    <p:nvPicPr>
                      <p:cNvPr id="0" name="图片 5"/>
                      <p:cNvPicPr/>
                      <p:nvPr/>
                    </p:nvPicPr>
                    <p:blipFill>
                      <a:blip r:embed="rId2"/>
                      <a:stretch>
                        <a:fillRect/>
                      </a:stretch>
                    </p:blipFill>
                    <p:spPr>
                      <a:xfrm>
                        <a:off x="1543685" y="2027555"/>
                        <a:ext cx="5551805" cy="2028190"/>
                      </a:xfrm>
                      <a:prstGeom prst="rect">
                        <a:avLst/>
                      </a:prstGeom>
                    </p:spPr>
                  </p:pic>
                </p:oleObj>
              </mc:Fallback>
            </mc:AlternateContent>
          </a:graphicData>
        </a:graphic>
      </p:graphicFrame>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827405"/>
            <a:ext cx="8642350" cy="5400675"/>
          </a:xfrm>
        </p:spPr>
        <p:txBody>
          <a:bodyPr/>
          <a:p>
            <a:pPr lvl="0"/>
            <a:r>
              <a:rPr lang="zh-CN" altLang="en-US" sz="2580">
                <a:sym typeface="+mn-ea"/>
              </a:rPr>
              <a:t>学习目标</a:t>
            </a:r>
            <a:endParaRPr lang="zh-CN" altLang="en-US" sz="2580">
              <a:sym typeface="+mn-ea"/>
            </a:endParaRPr>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r>
              <a:rPr lang="zh-CN" altLang="en-US" sz="2400"/>
              <a:t>学习目标是：</a:t>
            </a:r>
            <a:endParaRPr lang="zh-CN" altLang="en-US" sz="2400"/>
          </a:p>
        </p:txBody>
      </p:sp>
      <p:graphicFrame>
        <p:nvGraphicFramePr>
          <p:cNvPr id="5" name="对象 4"/>
          <p:cNvGraphicFramePr/>
          <p:nvPr/>
        </p:nvGraphicFramePr>
        <p:xfrm>
          <a:off x="3119120" y="4570095"/>
          <a:ext cx="4743450" cy="1357630"/>
        </p:xfrm>
        <a:graphic>
          <a:graphicData uri="http://schemas.openxmlformats.org/presentationml/2006/ole">
            <mc:AlternateContent xmlns:mc="http://schemas.openxmlformats.org/markup-compatibility/2006">
              <mc:Choice xmlns:v="urn:schemas-microsoft-com:vml" Requires="v">
                <p:oleObj spid="_x0000_s7" name="" r:id="rId1" imgW="4739640" imgH="1356360" progId="Paint.Picture">
                  <p:embed/>
                </p:oleObj>
              </mc:Choice>
              <mc:Fallback>
                <p:oleObj name="" r:id="rId1" imgW="4739640" imgH="1356360" progId="Paint.Picture">
                  <p:embed/>
                  <p:pic>
                    <p:nvPicPr>
                      <p:cNvPr id="0" name="图片 6"/>
                      <p:cNvPicPr/>
                      <p:nvPr/>
                    </p:nvPicPr>
                    <p:blipFill>
                      <a:blip r:embed="rId2"/>
                      <a:stretch>
                        <a:fillRect/>
                      </a:stretch>
                    </p:blipFill>
                    <p:spPr>
                      <a:xfrm>
                        <a:off x="3119120" y="4570095"/>
                        <a:ext cx="4743450" cy="1357630"/>
                      </a:xfrm>
                      <a:prstGeom prst="rect">
                        <a:avLst/>
                      </a:prstGeom>
                    </p:spPr>
                  </p:pic>
                </p:oleObj>
              </mc:Fallback>
            </mc:AlternateContent>
          </a:graphicData>
        </a:graphic>
      </p:graphicFrame>
      <p:graphicFrame>
        <p:nvGraphicFramePr>
          <p:cNvPr id="8" name="对象 7"/>
          <p:cNvGraphicFramePr/>
          <p:nvPr/>
        </p:nvGraphicFramePr>
        <p:xfrm>
          <a:off x="857885" y="1351915"/>
          <a:ext cx="7282815" cy="3126740"/>
        </p:xfrm>
        <a:graphic>
          <a:graphicData uri="http://schemas.openxmlformats.org/presentationml/2006/ole">
            <mc:AlternateContent xmlns:mc="http://schemas.openxmlformats.org/markup-compatibility/2006">
              <mc:Choice xmlns:v="urn:schemas-microsoft-com:vml" Requires="v">
                <p:oleObj spid="_x0000_s9" name="" r:id="rId3" imgW="7277100" imgH="3124200" progId="Paint.Picture">
                  <p:embed/>
                </p:oleObj>
              </mc:Choice>
              <mc:Fallback>
                <p:oleObj name="" r:id="rId3" imgW="7277100" imgH="3124200" progId="Paint.Picture">
                  <p:embed/>
                  <p:pic>
                    <p:nvPicPr>
                      <p:cNvPr id="0" name="图片 8"/>
                      <p:cNvPicPr/>
                      <p:nvPr/>
                    </p:nvPicPr>
                    <p:blipFill>
                      <a:blip r:embed="rId4"/>
                      <a:stretch>
                        <a:fillRect/>
                      </a:stretch>
                    </p:blipFill>
                    <p:spPr>
                      <a:xfrm>
                        <a:off x="857885" y="1351915"/>
                        <a:ext cx="7282815" cy="3126740"/>
                      </a:xfrm>
                      <a:prstGeom prst="rect">
                        <a:avLst/>
                      </a:prstGeom>
                    </p:spPr>
                  </p:pic>
                </p:oleObj>
              </mc:Fallback>
            </mc:AlternateContent>
          </a:graphicData>
        </a:graphic>
      </p:graphicFrame>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827405"/>
            <a:ext cx="8642350" cy="5400675"/>
          </a:xfrm>
        </p:spPr>
        <p:txBody>
          <a:bodyPr/>
          <a:p>
            <a:pPr lvl="0"/>
            <a:r>
              <a:rPr lang="zh-CN" altLang="en-US" sz="2580"/>
              <a:t>损失</a:t>
            </a:r>
            <a:endParaRPr lang="zh-CN" altLang="en-US" sz="2580"/>
          </a:p>
          <a:p>
            <a:pPr lvl="1"/>
            <a:r>
              <a:rPr lang="zh-CN" altLang="en-US" sz="2395"/>
              <a:t>神经网络输出和目标之间的距离</a:t>
            </a:r>
            <a:endParaRPr lang="zh-CN" altLang="en-US" sz="2395"/>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r>
              <a:rPr lang="zh-CN" altLang="en-US" sz="2400"/>
              <a:t>一个好的函数极可能使损失最低</a:t>
            </a:r>
            <a:endParaRPr lang="zh-CN" altLang="en-US" sz="2400"/>
          </a:p>
        </p:txBody>
      </p:sp>
      <p:graphicFrame>
        <p:nvGraphicFramePr>
          <p:cNvPr id="4" name="对象 3"/>
          <p:cNvGraphicFramePr/>
          <p:nvPr/>
        </p:nvGraphicFramePr>
        <p:xfrm>
          <a:off x="1057910" y="1920240"/>
          <a:ext cx="6217285" cy="3017520"/>
        </p:xfrm>
        <a:graphic>
          <a:graphicData uri="http://schemas.openxmlformats.org/presentationml/2006/ole">
            <mc:AlternateContent xmlns:mc="http://schemas.openxmlformats.org/markup-compatibility/2006">
              <mc:Choice xmlns:v="urn:schemas-microsoft-com:vml" Requires="v">
                <p:oleObj spid="_x0000_s6" name="" r:id="rId1" imgW="7094220" imgH="3771900" progId="Paint.Picture">
                  <p:embed/>
                </p:oleObj>
              </mc:Choice>
              <mc:Fallback>
                <p:oleObj name="" r:id="rId1" imgW="7094220" imgH="3771900" progId="Paint.Picture">
                  <p:embed/>
                  <p:pic>
                    <p:nvPicPr>
                      <p:cNvPr id="0" name="图片 5"/>
                      <p:cNvPicPr/>
                      <p:nvPr/>
                    </p:nvPicPr>
                    <p:blipFill>
                      <a:blip r:embed="rId2"/>
                      <a:stretch>
                        <a:fillRect/>
                      </a:stretch>
                    </p:blipFill>
                    <p:spPr>
                      <a:xfrm>
                        <a:off x="1057910" y="1920240"/>
                        <a:ext cx="6217285" cy="3017520"/>
                      </a:xfrm>
                      <a:prstGeom prst="rect">
                        <a:avLst/>
                      </a:prstGeom>
                    </p:spPr>
                  </p:pic>
                </p:oleObj>
              </mc:Fallback>
            </mc:AlternateContent>
          </a:graphicData>
        </a:graphic>
      </p:graphicFrame>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765175"/>
            <a:ext cx="8642350" cy="5400675"/>
          </a:xfrm>
        </p:spPr>
        <p:txBody>
          <a:bodyPr/>
          <a:p>
            <a:pPr lvl="0"/>
            <a:r>
              <a:rPr lang="zh-CN" altLang="en-US" sz="2580"/>
              <a:t>全部损失</a:t>
            </a:r>
            <a:endParaRPr lang="zh-CN" altLang="en-US" sz="2580"/>
          </a:p>
          <a:p>
            <a:pPr lvl="1"/>
            <a:r>
              <a:rPr lang="zh-CN" altLang="en-US" sz="2395"/>
              <a:t>对所有的训练数据</a:t>
            </a:r>
            <a:endParaRPr lang="zh-CN" altLang="en-US" sz="2395"/>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p:txBody>
      </p:sp>
      <p:graphicFrame>
        <p:nvGraphicFramePr>
          <p:cNvPr id="5" name="对象 4"/>
          <p:cNvGraphicFramePr/>
          <p:nvPr/>
        </p:nvGraphicFramePr>
        <p:xfrm>
          <a:off x="1467485" y="1851660"/>
          <a:ext cx="4117975" cy="3766820"/>
        </p:xfrm>
        <a:graphic>
          <a:graphicData uri="http://schemas.openxmlformats.org/presentationml/2006/ole">
            <mc:AlternateContent xmlns:mc="http://schemas.openxmlformats.org/markup-compatibility/2006">
              <mc:Choice xmlns:v="urn:schemas-microsoft-com:vml" Requires="v">
                <p:oleObj spid="_x0000_s7" name="" r:id="rId1" imgW="4114800" imgH="3764280" progId="Paint.Picture">
                  <p:embed/>
                </p:oleObj>
              </mc:Choice>
              <mc:Fallback>
                <p:oleObj name="" r:id="rId1" imgW="4114800" imgH="3764280" progId="Paint.Picture">
                  <p:embed/>
                  <p:pic>
                    <p:nvPicPr>
                      <p:cNvPr id="0" name="图片 6"/>
                      <p:cNvPicPr/>
                      <p:nvPr/>
                    </p:nvPicPr>
                    <p:blipFill>
                      <a:blip r:embed="rId2"/>
                      <a:stretch>
                        <a:fillRect/>
                      </a:stretch>
                    </p:blipFill>
                    <p:spPr>
                      <a:xfrm>
                        <a:off x="1467485" y="1851660"/>
                        <a:ext cx="4117975" cy="3766820"/>
                      </a:xfrm>
                      <a:prstGeom prst="rect">
                        <a:avLst/>
                      </a:prstGeom>
                    </p:spPr>
                  </p:pic>
                </p:oleObj>
              </mc:Fallback>
            </mc:AlternateContent>
          </a:graphicData>
        </a:graphic>
      </p:graphicFrame>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765175"/>
            <a:ext cx="8642350" cy="5400675"/>
          </a:xfrm>
        </p:spPr>
        <p:txBody>
          <a:bodyPr/>
          <a:p>
            <a:pPr lvl="0"/>
            <a:r>
              <a:rPr lang="zh-CN" altLang="en-US" sz="2575"/>
              <a:t>怎样选择最好的函数</a:t>
            </a:r>
            <a:endParaRPr lang="zh-CN" altLang="en-US" sz="2575"/>
          </a:p>
          <a:p>
            <a:pPr lvl="1"/>
            <a:r>
              <a:rPr lang="zh-CN" altLang="en-US" sz="2390"/>
              <a:t>找到使总损失最小的参数</a:t>
            </a:r>
            <a:r>
              <a:rPr lang="zh-CN" altLang="en-US" sz="2390">
                <a:latin typeface="Arial" panose="020B0604020202020204" pitchFamily="34" charset="0"/>
                <a:cs typeface="Arial" panose="020B0604020202020204" pitchFamily="34" charset="0"/>
              </a:rPr>
              <a:t>Θ</a:t>
            </a:r>
            <a:endParaRPr lang="zh-CN" altLang="en-US" sz="239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p:txBody>
      </p:sp>
      <p:graphicFrame>
        <p:nvGraphicFramePr>
          <p:cNvPr id="4" name="对象 3"/>
          <p:cNvGraphicFramePr/>
          <p:nvPr/>
        </p:nvGraphicFramePr>
        <p:xfrm>
          <a:off x="885190" y="2000250"/>
          <a:ext cx="7138035" cy="3416300"/>
        </p:xfrm>
        <a:graphic>
          <a:graphicData uri="http://schemas.openxmlformats.org/presentationml/2006/ole">
            <mc:AlternateContent xmlns:mc="http://schemas.openxmlformats.org/markup-compatibility/2006">
              <mc:Choice xmlns:v="urn:schemas-microsoft-com:vml" Requires="v">
                <p:oleObj spid="_x0000_s6" name="" r:id="rId1" imgW="7132320" imgH="3413760" progId="Paint.Picture">
                  <p:embed/>
                </p:oleObj>
              </mc:Choice>
              <mc:Fallback>
                <p:oleObj name="" r:id="rId1" imgW="7132320" imgH="3413760" progId="Paint.Picture">
                  <p:embed/>
                  <p:pic>
                    <p:nvPicPr>
                      <p:cNvPr id="0" name="图片 5"/>
                      <p:cNvPicPr/>
                      <p:nvPr/>
                    </p:nvPicPr>
                    <p:blipFill>
                      <a:blip r:embed="rId2"/>
                      <a:stretch>
                        <a:fillRect/>
                      </a:stretch>
                    </p:blipFill>
                    <p:spPr>
                      <a:xfrm>
                        <a:off x="885190" y="2000250"/>
                        <a:ext cx="7138035" cy="3416300"/>
                      </a:xfrm>
                      <a:prstGeom prst="rect">
                        <a:avLst/>
                      </a:prstGeom>
                    </p:spPr>
                  </p:pic>
                </p:oleObj>
              </mc:Fallback>
            </mc:AlternateContent>
          </a:graphicData>
        </a:graphic>
      </p:graphicFrame>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765175"/>
            <a:ext cx="8642350" cy="5400675"/>
          </a:xfrm>
        </p:spPr>
        <p:txBody>
          <a:bodyPr/>
          <a:p>
            <a:pPr lvl="0"/>
            <a:r>
              <a:rPr lang="zh-CN" altLang="en-US" sz="2575"/>
              <a:t>怎样选择最好的函数</a:t>
            </a:r>
            <a:endParaRPr lang="zh-CN" altLang="en-US" sz="2575"/>
          </a:p>
          <a:p>
            <a:pPr lvl="1"/>
            <a:r>
              <a:rPr lang="zh-CN" altLang="en-US" sz="2400"/>
              <a:t>梯度下降</a:t>
            </a:r>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p:txBody>
      </p:sp>
      <p:graphicFrame>
        <p:nvGraphicFramePr>
          <p:cNvPr id="5" name="对象 4"/>
          <p:cNvGraphicFramePr/>
          <p:nvPr/>
        </p:nvGraphicFramePr>
        <p:xfrm>
          <a:off x="599440" y="1899920"/>
          <a:ext cx="7710170" cy="4209415"/>
        </p:xfrm>
        <a:graphic>
          <a:graphicData uri="http://schemas.openxmlformats.org/presentationml/2006/ole">
            <mc:AlternateContent xmlns:mc="http://schemas.openxmlformats.org/markup-compatibility/2006">
              <mc:Choice xmlns:v="urn:schemas-microsoft-com:vml" Requires="v">
                <p:oleObj spid="_x0000_s7" name="" r:id="rId1" imgW="7703820" imgH="4206240" progId="Paint.Picture">
                  <p:embed/>
                </p:oleObj>
              </mc:Choice>
              <mc:Fallback>
                <p:oleObj name="" r:id="rId1" imgW="7703820" imgH="4206240" progId="Paint.Picture">
                  <p:embed/>
                  <p:pic>
                    <p:nvPicPr>
                      <p:cNvPr id="0" name="图片 6"/>
                      <p:cNvPicPr/>
                      <p:nvPr/>
                    </p:nvPicPr>
                    <p:blipFill>
                      <a:blip r:embed="rId2"/>
                      <a:stretch>
                        <a:fillRect/>
                      </a:stretch>
                    </p:blipFill>
                    <p:spPr>
                      <a:xfrm>
                        <a:off x="599440" y="1899920"/>
                        <a:ext cx="7710170" cy="4209415"/>
                      </a:xfrm>
                      <a:prstGeom prst="rect">
                        <a:avLst/>
                      </a:prstGeom>
                    </p:spPr>
                  </p:pic>
                </p:oleObj>
              </mc:Fallback>
            </mc:AlternateContent>
          </a:graphicData>
        </a:graphic>
      </p:graphicFrame>
      <p:graphicFrame>
        <p:nvGraphicFramePr>
          <p:cNvPr id="8" name="对象 7"/>
          <p:cNvGraphicFramePr/>
          <p:nvPr/>
        </p:nvGraphicFramePr>
        <p:xfrm>
          <a:off x="5076825" y="947420"/>
          <a:ext cx="2882900" cy="770255"/>
        </p:xfrm>
        <a:graphic>
          <a:graphicData uri="http://schemas.openxmlformats.org/presentationml/2006/ole">
            <mc:AlternateContent xmlns:mc="http://schemas.openxmlformats.org/markup-compatibility/2006">
              <mc:Choice xmlns:v="urn:schemas-microsoft-com:vml" Requires="v">
                <p:oleObj spid="_x0000_s9" name="" r:id="rId3" imgW="2880360" imgH="769620" progId="Paint.Picture">
                  <p:embed/>
                </p:oleObj>
              </mc:Choice>
              <mc:Fallback>
                <p:oleObj name="" r:id="rId3" imgW="2880360" imgH="769620" progId="Paint.Picture">
                  <p:embed/>
                  <p:pic>
                    <p:nvPicPr>
                      <p:cNvPr id="0" name="图片 8"/>
                      <p:cNvPicPr/>
                      <p:nvPr/>
                    </p:nvPicPr>
                    <p:blipFill>
                      <a:blip r:embed="rId4"/>
                      <a:stretch>
                        <a:fillRect/>
                      </a:stretch>
                    </p:blipFill>
                    <p:spPr>
                      <a:xfrm>
                        <a:off x="5076825" y="947420"/>
                        <a:ext cx="2882900" cy="770255"/>
                      </a:xfrm>
                      <a:prstGeom prst="rect">
                        <a:avLst/>
                      </a:prstGeom>
                    </p:spPr>
                  </p:pic>
                </p:oleObj>
              </mc:Fallback>
            </mc:AlternateContent>
          </a:graphicData>
        </a:graphic>
      </p:graphicFrame>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765175"/>
            <a:ext cx="8642350" cy="5400675"/>
          </a:xfrm>
        </p:spPr>
        <p:txBody>
          <a:bodyPr/>
          <a:p>
            <a:pPr lvl="0"/>
            <a:r>
              <a:rPr lang="zh-CN" altLang="en-US" sz="2575"/>
              <a:t>怎样选择最好的函数</a:t>
            </a:r>
            <a:endParaRPr lang="zh-CN" altLang="en-US" sz="2575"/>
          </a:p>
          <a:p>
            <a:pPr lvl="1"/>
            <a:r>
              <a:rPr lang="zh-CN" altLang="en-US" sz="2400"/>
              <a:t>梯度下降</a:t>
            </a:r>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p:txBody>
      </p:sp>
      <p:graphicFrame>
        <p:nvGraphicFramePr>
          <p:cNvPr id="8" name="对象 7"/>
          <p:cNvGraphicFramePr/>
          <p:nvPr/>
        </p:nvGraphicFramePr>
        <p:xfrm>
          <a:off x="5076825" y="947420"/>
          <a:ext cx="2882900" cy="770255"/>
        </p:xfrm>
        <a:graphic>
          <a:graphicData uri="http://schemas.openxmlformats.org/presentationml/2006/ole">
            <mc:AlternateContent xmlns:mc="http://schemas.openxmlformats.org/markup-compatibility/2006">
              <mc:Choice xmlns:v="urn:schemas-microsoft-com:vml" Requires="v">
                <p:oleObj spid="_x0000_s9" name="" r:id="rId1" imgW="2880360" imgH="769620" progId="Paint.Picture">
                  <p:embed/>
                </p:oleObj>
              </mc:Choice>
              <mc:Fallback>
                <p:oleObj name="" r:id="rId1" imgW="2880360" imgH="769620" progId="Paint.Picture">
                  <p:embed/>
                  <p:pic>
                    <p:nvPicPr>
                      <p:cNvPr id="0" name="图片 8"/>
                      <p:cNvPicPr/>
                      <p:nvPr/>
                    </p:nvPicPr>
                    <p:blipFill>
                      <a:blip r:embed="rId2"/>
                      <a:stretch>
                        <a:fillRect/>
                      </a:stretch>
                    </p:blipFill>
                    <p:spPr>
                      <a:xfrm>
                        <a:off x="5076825" y="947420"/>
                        <a:ext cx="2882900" cy="770255"/>
                      </a:xfrm>
                      <a:prstGeom prst="rect">
                        <a:avLst/>
                      </a:prstGeom>
                    </p:spPr>
                  </p:pic>
                </p:oleObj>
              </mc:Fallback>
            </mc:AlternateContent>
          </a:graphicData>
        </a:graphic>
      </p:graphicFrame>
      <p:graphicFrame>
        <p:nvGraphicFramePr>
          <p:cNvPr id="4" name="对象 3"/>
          <p:cNvGraphicFramePr/>
          <p:nvPr/>
        </p:nvGraphicFramePr>
        <p:xfrm>
          <a:off x="725170" y="1846580"/>
          <a:ext cx="7694295" cy="4156075"/>
        </p:xfrm>
        <a:graphic>
          <a:graphicData uri="http://schemas.openxmlformats.org/presentationml/2006/ole">
            <mc:AlternateContent xmlns:mc="http://schemas.openxmlformats.org/markup-compatibility/2006">
              <mc:Choice xmlns:v="urn:schemas-microsoft-com:vml" Requires="v">
                <p:oleObj spid="_x0000_s6" name="" r:id="rId3" imgW="7688580" imgH="4152900" progId="Paint.Picture">
                  <p:embed/>
                </p:oleObj>
              </mc:Choice>
              <mc:Fallback>
                <p:oleObj name="" r:id="rId3" imgW="7688580" imgH="4152900" progId="Paint.Picture">
                  <p:embed/>
                  <p:pic>
                    <p:nvPicPr>
                      <p:cNvPr id="0" name="图片 5"/>
                      <p:cNvPicPr/>
                      <p:nvPr/>
                    </p:nvPicPr>
                    <p:blipFill>
                      <a:blip r:embed="rId4"/>
                      <a:stretch>
                        <a:fillRect/>
                      </a:stretch>
                    </p:blipFill>
                    <p:spPr>
                      <a:xfrm>
                        <a:off x="725170" y="1846580"/>
                        <a:ext cx="7694295" cy="4156075"/>
                      </a:xfrm>
                      <a:prstGeom prst="rect">
                        <a:avLst/>
                      </a:prstGeom>
                    </p:spPr>
                  </p:pic>
                </p:oleObj>
              </mc:Fallback>
            </mc:AlternateContent>
          </a:graphicData>
        </a:graphic>
      </p:graphicFrame>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765175"/>
            <a:ext cx="8642350" cy="5400675"/>
          </a:xfrm>
        </p:spPr>
        <p:txBody>
          <a:bodyPr/>
          <a:p>
            <a:pPr lvl="0"/>
            <a:r>
              <a:rPr lang="zh-CN" altLang="en-US" sz="2575"/>
              <a:t>怎样选择最好的函数</a:t>
            </a:r>
            <a:endParaRPr lang="zh-CN" altLang="en-US" sz="2575"/>
          </a:p>
          <a:p>
            <a:pPr lvl="1"/>
            <a:r>
              <a:rPr lang="zh-CN" altLang="en-US" sz="2400"/>
              <a:t>梯度下降</a:t>
            </a:r>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p:txBody>
      </p:sp>
      <p:graphicFrame>
        <p:nvGraphicFramePr>
          <p:cNvPr id="8" name="对象 7"/>
          <p:cNvGraphicFramePr/>
          <p:nvPr/>
        </p:nvGraphicFramePr>
        <p:xfrm>
          <a:off x="5076825" y="947420"/>
          <a:ext cx="2882900" cy="770255"/>
        </p:xfrm>
        <a:graphic>
          <a:graphicData uri="http://schemas.openxmlformats.org/presentationml/2006/ole">
            <mc:AlternateContent xmlns:mc="http://schemas.openxmlformats.org/markup-compatibility/2006">
              <mc:Choice xmlns:v="urn:schemas-microsoft-com:vml" Requires="v">
                <p:oleObj spid="_x0000_s9" name="" r:id="rId1" imgW="2880360" imgH="769620" progId="Paint.Picture">
                  <p:embed/>
                </p:oleObj>
              </mc:Choice>
              <mc:Fallback>
                <p:oleObj name="" r:id="rId1" imgW="2880360" imgH="769620" progId="Paint.Picture">
                  <p:embed/>
                  <p:pic>
                    <p:nvPicPr>
                      <p:cNvPr id="0" name="图片 8"/>
                      <p:cNvPicPr/>
                      <p:nvPr/>
                    </p:nvPicPr>
                    <p:blipFill>
                      <a:blip r:embed="rId2"/>
                      <a:stretch>
                        <a:fillRect/>
                      </a:stretch>
                    </p:blipFill>
                    <p:spPr>
                      <a:xfrm>
                        <a:off x="5076825" y="947420"/>
                        <a:ext cx="2882900" cy="770255"/>
                      </a:xfrm>
                      <a:prstGeom prst="rect">
                        <a:avLst/>
                      </a:prstGeom>
                    </p:spPr>
                  </p:pic>
                </p:oleObj>
              </mc:Fallback>
            </mc:AlternateContent>
          </a:graphicData>
        </a:graphic>
      </p:graphicFrame>
      <p:graphicFrame>
        <p:nvGraphicFramePr>
          <p:cNvPr id="5" name="对象 4"/>
          <p:cNvGraphicFramePr/>
          <p:nvPr/>
        </p:nvGraphicFramePr>
        <p:xfrm>
          <a:off x="804545" y="1845945"/>
          <a:ext cx="7534910" cy="4156075"/>
        </p:xfrm>
        <a:graphic>
          <a:graphicData uri="http://schemas.openxmlformats.org/presentationml/2006/ole">
            <mc:AlternateContent xmlns:mc="http://schemas.openxmlformats.org/markup-compatibility/2006">
              <mc:Choice xmlns:v="urn:schemas-microsoft-com:vml" Requires="v">
                <p:oleObj spid="_x0000_s7" name="" r:id="rId3" imgW="7528560" imgH="4152900" progId="Paint.Picture">
                  <p:embed/>
                </p:oleObj>
              </mc:Choice>
              <mc:Fallback>
                <p:oleObj name="" r:id="rId3" imgW="7528560" imgH="4152900" progId="Paint.Picture">
                  <p:embed/>
                  <p:pic>
                    <p:nvPicPr>
                      <p:cNvPr id="0" name="图片 6"/>
                      <p:cNvPicPr/>
                      <p:nvPr/>
                    </p:nvPicPr>
                    <p:blipFill>
                      <a:blip r:embed="rId4"/>
                      <a:stretch>
                        <a:fillRect/>
                      </a:stretch>
                    </p:blipFill>
                    <p:spPr>
                      <a:xfrm>
                        <a:off x="804545" y="1845945"/>
                        <a:ext cx="7534910" cy="4156075"/>
                      </a:xfrm>
                      <a:prstGeom prst="rect">
                        <a:avLst/>
                      </a:prstGeom>
                    </p:spPr>
                  </p:pic>
                </p:oleObj>
              </mc:Fallback>
            </mc:AlternateContent>
          </a:graphicData>
        </a:graphic>
      </p:graphicFrame>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765175"/>
            <a:ext cx="8642350" cy="5400675"/>
          </a:xfrm>
        </p:spPr>
        <p:txBody>
          <a:bodyPr/>
          <a:p>
            <a:pPr lvl="0"/>
            <a:r>
              <a:rPr lang="zh-CN" altLang="en-US" sz="2575"/>
              <a:t>怎样选择最好的函数</a:t>
            </a:r>
            <a:endParaRPr lang="zh-CN" altLang="en-US" sz="2575"/>
          </a:p>
          <a:p>
            <a:pPr lvl="1"/>
            <a:r>
              <a:rPr lang="zh-CN" altLang="en-US" sz="2400"/>
              <a:t>梯度下降</a:t>
            </a:r>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p:txBody>
      </p:sp>
      <p:graphicFrame>
        <p:nvGraphicFramePr>
          <p:cNvPr id="8" name="对象 7"/>
          <p:cNvGraphicFramePr/>
          <p:nvPr/>
        </p:nvGraphicFramePr>
        <p:xfrm>
          <a:off x="5076825" y="947420"/>
          <a:ext cx="2882900" cy="770255"/>
        </p:xfrm>
        <a:graphic>
          <a:graphicData uri="http://schemas.openxmlformats.org/presentationml/2006/ole">
            <mc:AlternateContent xmlns:mc="http://schemas.openxmlformats.org/markup-compatibility/2006">
              <mc:Choice xmlns:v="urn:schemas-microsoft-com:vml" Requires="v">
                <p:oleObj spid="_x0000_s9" name="" r:id="rId1" imgW="2880360" imgH="769620" progId="Paint.Picture">
                  <p:embed/>
                </p:oleObj>
              </mc:Choice>
              <mc:Fallback>
                <p:oleObj name="" r:id="rId1" imgW="2880360" imgH="769620" progId="Paint.Picture">
                  <p:embed/>
                  <p:pic>
                    <p:nvPicPr>
                      <p:cNvPr id="0" name="图片 8"/>
                      <p:cNvPicPr/>
                      <p:nvPr/>
                    </p:nvPicPr>
                    <p:blipFill>
                      <a:blip r:embed="rId2"/>
                      <a:stretch>
                        <a:fillRect/>
                      </a:stretch>
                    </p:blipFill>
                    <p:spPr>
                      <a:xfrm>
                        <a:off x="5076825" y="947420"/>
                        <a:ext cx="2882900" cy="770255"/>
                      </a:xfrm>
                      <a:prstGeom prst="rect">
                        <a:avLst/>
                      </a:prstGeom>
                    </p:spPr>
                  </p:pic>
                </p:oleObj>
              </mc:Fallback>
            </mc:AlternateContent>
          </a:graphicData>
        </a:graphic>
      </p:graphicFrame>
      <p:graphicFrame>
        <p:nvGraphicFramePr>
          <p:cNvPr id="4" name="对象 3"/>
          <p:cNvGraphicFramePr/>
          <p:nvPr/>
        </p:nvGraphicFramePr>
        <p:xfrm>
          <a:off x="710565" y="1933575"/>
          <a:ext cx="7488555" cy="4133215"/>
        </p:xfrm>
        <a:graphic>
          <a:graphicData uri="http://schemas.openxmlformats.org/presentationml/2006/ole">
            <mc:AlternateContent xmlns:mc="http://schemas.openxmlformats.org/markup-compatibility/2006">
              <mc:Choice xmlns:v="urn:schemas-microsoft-com:vml" Requires="v">
                <p:oleObj spid="_x0000_s6" name="" r:id="rId3" imgW="7482840" imgH="4130040" progId="Paint.Picture">
                  <p:embed/>
                </p:oleObj>
              </mc:Choice>
              <mc:Fallback>
                <p:oleObj name="" r:id="rId3" imgW="7482840" imgH="4130040" progId="Paint.Picture">
                  <p:embed/>
                  <p:pic>
                    <p:nvPicPr>
                      <p:cNvPr id="0" name="图片 5"/>
                      <p:cNvPicPr/>
                      <p:nvPr/>
                    </p:nvPicPr>
                    <p:blipFill>
                      <a:blip r:embed="rId4"/>
                      <a:stretch>
                        <a:fillRect/>
                      </a:stretch>
                    </p:blipFill>
                    <p:spPr>
                      <a:xfrm>
                        <a:off x="710565" y="1933575"/>
                        <a:ext cx="7488555" cy="4133215"/>
                      </a:xfrm>
                      <a:prstGeom prst="rect">
                        <a:avLst/>
                      </a:prstGeom>
                    </p:spPr>
                  </p:pic>
                </p:oleObj>
              </mc:Fallback>
            </mc:AlternateContent>
          </a:graphicData>
        </a:graphic>
      </p:graphicFrame>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Chess-alpha-zero</a:t>
            </a:r>
            <a:endParaRPr lang="zh-CN" altLang="en-US"/>
          </a:p>
        </p:txBody>
      </p:sp>
      <p:sp>
        <p:nvSpPr>
          <p:cNvPr id="3" name="内容占位符 2"/>
          <p:cNvSpPr>
            <a:spLocks noGrp="1"/>
          </p:cNvSpPr>
          <p:nvPr>
            <p:ph idx="1"/>
          </p:nvPr>
        </p:nvSpPr>
        <p:spPr/>
        <p:txBody>
          <a:bodyPr/>
          <a:lstStyle/>
          <a:p>
            <a:r>
              <a:rPr lang="zh-CN" altLang="en-US"/>
              <a:t>通过 Alpha Zero 方法进行国际象棋强化学习。【在 Github 上有 1307 颗⭐】</a:t>
            </a:r>
            <a:endParaRPr lang="zh-CN" altLang="en-US"/>
          </a:p>
          <a:p>
            <a:pPr lvl="1"/>
            <a:r>
              <a:rPr lang="zh-CN" altLang="en-US">
                <a:hlinkClick r:id="rId1" action="ppaction://hlinkfile"/>
              </a:rPr>
              <a:t>https://github.com/Zeta36/chess-alpha-zero?utm_source=mybridge&amp;utm_medium=blog&amp;utm_campaign=read_more</a:t>
            </a:r>
            <a:endParaRPr lang="zh-CN" altLang="en-US"/>
          </a:p>
        </p:txBody>
      </p:sp>
      <p:graphicFrame>
        <p:nvGraphicFramePr>
          <p:cNvPr id="4" name="对象 3"/>
          <p:cNvGraphicFramePr/>
          <p:nvPr/>
        </p:nvGraphicFramePr>
        <p:xfrm>
          <a:off x="4620895" y="3313430"/>
          <a:ext cx="4272280" cy="3434080"/>
        </p:xfrm>
        <a:graphic>
          <a:graphicData uri="http://schemas.openxmlformats.org/presentationml/2006/ole">
            <mc:AlternateContent xmlns:mc="http://schemas.openxmlformats.org/markup-compatibility/2006">
              <mc:Choice xmlns:v="urn:schemas-microsoft-com:vml" Requires="v">
                <p:oleObj spid="_x0000_s1030" name="" r:id="rId2" imgW="6515100" imgH="6301740" progId="Paint.Picture">
                  <p:embed/>
                </p:oleObj>
              </mc:Choice>
              <mc:Fallback>
                <p:oleObj name="" r:id="rId2" imgW="6515100" imgH="6301740" progId="Paint.Picture">
                  <p:embed/>
                  <p:pic>
                    <p:nvPicPr>
                      <p:cNvPr id="0" name="图片 4"/>
                      <p:cNvPicPr/>
                      <p:nvPr/>
                    </p:nvPicPr>
                    <p:blipFill>
                      <a:blip r:embed="rId3"/>
                      <a:stretch>
                        <a:fillRect/>
                      </a:stretch>
                    </p:blipFill>
                    <p:spPr>
                      <a:xfrm>
                        <a:off x="4620895" y="3313430"/>
                        <a:ext cx="4272280" cy="3434080"/>
                      </a:xfrm>
                      <a:prstGeom prst="rect">
                        <a:avLst/>
                      </a:prstGeom>
                    </p:spPr>
                  </p:pic>
                </p:oleObj>
              </mc:Fallback>
            </mc:AlternateContent>
          </a:graphicData>
        </a:graphic>
      </p:graphicFrame>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765175"/>
            <a:ext cx="8642350" cy="5400675"/>
          </a:xfrm>
        </p:spPr>
        <p:txBody>
          <a:bodyPr/>
          <a:p>
            <a:pPr lvl="0"/>
            <a:r>
              <a:rPr lang="zh-CN" altLang="en-US" sz="2575"/>
              <a:t>怎样选择最好的函数</a:t>
            </a:r>
            <a:endParaRPr lang="zh-CN" altLang="en-US" sz="2575"/>
          </a:p>
          <a:p>
            <a:pPr lvl="1"/>
            <a:r>
              <a:rPr lang="zh-CN" altLang="en-US" sz="2400"/>
              <a:t>梯度下降</a:t>
            </a:r>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p:txBody>
      </p:sp>
      <p:graphicFrame>
        <p:nvGraphicFramePr>
          <p:cNvPr id="8" name="对象 7"/>
          <p:cNvGraphicFramePr/>
          <p:nvPr/>
        </p:nvGraphicFramePr>
        <p:xfrm>
          <a:off x="5076825" y="947420"/>
          <a:ext cx="2882900" cy="770255"/>
        </p:xfrm>
        <a:graphic>
          <a:graphicData uri="http://schemas.openxmlformats.org/presentationml/2006/ole">
            <mc:AlternateContent xmlns:mc="http://schemas.openxmlformats.org/markup-compatibility/2006">
              <mc:Choice xmlns:v="urn:schemas-microsoft-com:vml" Requires="v">
                <p:oleObj spid="_x0000_s9" name="" r:id="rId1" imgW="2880360" imgH="769620" progId="Paint.Picture">
                  <p:embed/>
                </p:oleObj>
              </mc:Choice>
              <mc:Fallback>
                <p:oleObj name="" r:id="rId1" imgW="2880360" imgH="769620" progId="Paint.Picture">
                  <p:embed/>
                  <p:pic>
                    <p:nvPicPr>
                      <p:cNvPr id="0" name="图片 8"/>
                      <p:cNvPicPr/>
                      <p:nvPr/>
                    </p:nvPicPr>
                    <p:blipFill>
                      <a:blip r:embed="rId2"/>
                      <a:stretch>
                        <a:fillRect/>
                      </a:stretch>
                    </p:blipFill>
                    <p:spPr>
                      <a:xfrm>
                        <a:off x="5076825" y="947420"/>
                        <a:ext cx="2882900" cy="770255"/>
                      </a:xfrm>
                      <a:prstGeom prst="rect">
                        <a:avLst/>
                      </a:prstGeom>
                    </p:spPr>
                  </p:pic>
                </p:oleObj>
              </mc:Fallback>
            </mc:AlternateContent>
          </a:graphicData>
        </a:graphic>
      </p:graphicFrame>
      <p:graphicFrame>
        <p:nvGraphicFramePr>
          <p:cNvPr id="5" name="对象 4"/>
          <p:cNvGraphicFramePr/>
          <p:nvPr/>
        </p:nvGraphicFramePr>
        <p:xfrm>
          <a:off x="1116965" y="1856105"/>
          <a:ext cx="6405880" cy="4117975"/>
        </p:xfrm>
        <a:graphic>
          <a:graphicData uri="http://schemas.openxmlformats.org/presentationml/2006/ole">
            <mc:AlternateContent xmlns:mc="http://schemas.openxmlformats.org/markup-compatibility/2006">
              <mc:Choice xmlns:v="urn:schemas-microsoft-com:vml" Requires="v">
                <p:oleObj spid="_x0000_s7" name="" r:id="rId3" imgW="6400800" imgH="4114800" progId="Paint.Picture">
                  <p:embed/>
                </p:oleObj>
              </mc:Choice>
              <mc:Fallback>
                <p:oleObj name="" r:id="rId3" imgW="6400800" imgH="4114800" progId="Paint.Picture">
                  <p:embed/>
                  <p:pic>
                    <p:nvPicPr>
                      <p:cNvPr id="0" name="图片 6"/>
                      <p:cNvPicPr/>
                      <p:nvPr/>
                    </p:nvPicPr>
                    <p:blipFill>
                      <a:blip r:embed="rId4"/>
                      <a:stretch>
                        <a:fillRect/>
                      </a:stretch>
                    </p:blipFill>
                    <p:spPr>
                      <a:xfrm>
                        <a:off x="1116965" y="1856105"/>
                        <a:ext cx="6405880" cy="4117975"/>
                      </a:xfrm>
                      <a:prstGeom prst="rect">
                        <a:avLst/>
                      </a:prstGeom>
                    </p:spPr>
                  </p:pic>
                </p:oleObj>
              </mc:Fallback>
            </mc:AlternateContent>
          </a:graphicData>
        </a:graphic>
      </p:graphicFrame>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765175"/>
            <a:ext cx="8642350" cy="5400675"/>
          </a:xfrm>
        </p:spPr>
        <p:txBody>
          <a:bodyPr/>
          <a:p>
            <a:pPr lvl="0"/>
            <a:r>
              <a:rPr lang="zh-CN" altLang="en-US" sz="2575"/>
              <a:t>怎样选择最好的函数</a:t>
            </a:r>
            <a:endParaRPr lang="zh-CN" altLang="en-US" sz="2575"/>
          </a:p>
          <a:p>
            <a:pPr lvl="1"/>
            <a:r>
              <a:rPr lang="zh-CN" altLang="en-US" sz="2400"/>
              <a:t>梯度下降</a:t>
            </a:r>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p:txBody>
      </p:sp>
      <p:graphicFrame>
        <p:nvGraphicFramePr>
          <p:cNvPr id="8" name="对象 7"/>
          <p:cNvGraphicFramePr/>
          <p:nvPr/>
        </p:nvGraphicFramePr>
        <p:xfrm>
          <a:off x="5076825" y="947420"/>
          <a:ext cx="2882900" cy="770255"/>
        </p:xfrm>
        <a:graphic>
          <a:graphicData uri="http://schemas.openxmlformats.org/presentationml/2006/ole">
            <mc:AlternateContent xmlns:mc="http://schemas.openxmlformats.org/markup-compatibility/2006">
              <mc:Choice xmlns:v="urn:schemas-microsoft-com:vml" Requires="v">
                <p:oleObj spid="_x0000_s9" name="" r:id="rId1" imgW="2880360" imgH="769620" progId="Paint.Picture">
                  <p:embed/>
                </p:oleObj>
              </mc:Choice>
              <mc:Fallback>
                <p:oleObj name="" r:id="rId1" imgW="2880360" imgH="769620" progId="Paint.Picture">
                  <p:embed/>
                  <p:pic>
                    <p:nvPicPr>
                      <p:cNvPr id="0" name="图片 8"/>
                      <p:cNvPicPr/>
                      <p:nvPr/>
                    </p:nvPicPr>
                    <p:blipFill>
                      <a:blip r:embed="rId2"/>
                      <a:stretch>
                        <a:fillRect/>
                      </a:stretch>
                    </p:blipFill>
                    <p:spPr>
                      <a:xfrm>
                        <a:off x="5076825" y="947420"/>
                        <a:ext cx="2882900" cy="770255"/>
                      </a:xfrm>
                      <a:prstGeom prst="rect">
                        <a:avLst/>
                      </a:prstGeom>
                    </p:spPr>
                  </p:pic>
                </p:oleObj>
              </mc:Fallback>
            </mc:AlternateContent>
          </a:graphicData>
        </a:graphic>
      </p:graphicFrame>
      <p:graphicFrame>
        <p:nvGraphicFramePr>
          <p:cNvPr id="4" name="对象 3"/>
          <p:cNvGraphicFramePr/>
          <p:nvPr/>
        </p:nvGraphicFramePr>
        <p:xfrm>
          <a:off x="785495" y="1842135"/>
          <a:ext cx="7573010" cy="4110355"/>
        </p:xfrm>
        <a:graphic>
          <a:graphicData uri="http://schemas.openxmlformats.org/presentationml/2006/ole">
            <mc:AlternateContent xmlns:mc="http://schemas.openxmlformats.org/markup-compatibility/2006">
              <mc:Choice xmlns:v="urn:schemas-microsoft-com:vml" Requires="v">
                <p:oleObj spid="_x0000_s5" name="" r:id="rId3" imgW="7566660" imgH="4107180" progId="Paint.Picture">
                  <p:embed/>
                </p:oleObj>
              </mc:Choice>
              <mc:Fallback>
                <p:oleObj name="" r:id="rId3" imgW="7566660" imgH="4107180" progId="Paint.Picture">
                  <p:embed/>
                  <p:pic>
                    <p:nvPicPr>
                      <p:cNvPr id="0" name="图片 4"/>
                      <p:cNvPicPr/>
                      <p:nvPr/>
                    </p:nvPicPr>
                    <p:blipFill>
                      <a:blip r:embed="rId4"/>
                      <a:stretch>
                        <a:fillRect/>
                      </a:stretch>
                    </p:blipFill>
                    <p:spPr>
                      <a:xfrm>
                        <a:off x="785495" y="1842135"/>
                        <a:ext cx="7573010" cy="4110355"/>
                      </a:xfrm>
                      <a:prstGeom prst="rect">
                        <a:avLst/>
                      </a:prstGeom>
                    </p:spPr>
                  </p:pic>
                </p:oleObj>
              </mc:Fallback>
            </mc:AlternateContent>
          </a:graphicData>
        </a:graphic>
      </p:graphicFrame>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765175"/>
            <a:ext cx="8642350" cy="5400675"/>
          </a:xfrm>
        </p:spPr>
        <p:txBody>
          <a:bodyPr/>
          <a:p>
            <a:pPr lvl="0"/>
            <a:r>
              <a:rPr lang="zh-CN" altLang="en-US" sz="2400"/>
              <a:t>整个网络的训练过程</a:t>
            </a:r>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p:txBody>
      </p:sp>
      <p:pic>
        <p:nvPicPr>
          <p:cNvPr id="6" name="图片 5" descr="BP"/>
          <p:cNvPicPr>
            <a:picLocks noChangeAspect="1"/>
          </p:cNvPicPr>
          <p:nvPr/>
        </p:nvPicPr>
        <p:blipFill>
          <a:blip r:embed="rId1"/>
          <a:stretch>
            <a:fillRect/>
          </a:stretch>
        </p:blipFill>
        <p:spPr>
          <a:xfrm>
            <a:off x="1209675" y="1400175"/>
            <a:ext cx="5939155" cy="4312285"/>
          </a:xfrm>
          <a:prstGeom prst="rect">
            <a:avLst/>
          </a:prstGeom>
        </p:spPr>
      </p:pic>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深度学习的实现过程</a:t>
            </a:r>
            <a:endParaRPr lang="zh-CN" altLang="en-US"/>
          </a:p>
        </p:txBody>
      </p:sp>
      <p:sp>
        <p:nvSpPr>
          <p:cNvPr id="3" name="内容占位符 2"/>
          <p:cNvSpPr>
            <a:spLocks noGrp="1"/>
          </p:cNvSpPr>
          <p:nvPr>
            <p:ph idx="1"/>
          </p:nvPr>
        </p:nvSpPr>
        <p:spPr>
          <a:xfrm>
            <a:off x="250825" y="765175"/>
            <a:ext cx="8642350" cy="5400675"/>
          </a:xfrm>
        </p:spPr>
        <p:txBody>
          <a:bodyPr/>
          <a:p>
            <a:pPr lvl="0"/>
            <a:r>
              <a:rPr lang="zh-CN" altLang="en-US" sz="2580"/>
              <a:t>梯度下降</a:t>
            </a:r>
            <a:endParaRPr lang="zh-CN" altLang="en-US" sz="2580"/>
          </a:p>
          <a:p>
            <a:pPr lvl="1"/>
            <a:r>
              <a:rPr lang="zh-CN" altLang="en-US" sz="2395"/>
              <a:t>这就是机器在深度学习中的</a:t>
            </a:r>
            <a:r>
              <a:rPr lang="en-US" altLang="zh-CN" sz="2395"/>
              <a:t>“</a:t>
            </a:r>
            <a:r>
              <a:rPr lang="zh-CN" altLang="en-US" sz="2395"/>
              <a:t>学习</a:t>
            </a:r>
            <a:r>
              <a:rPr lang="en-US" altLang="zh-CN" sz="2395"/>
              <a:t>”</a:t>
            </a:r>
            <a:endParaRPr lang="en-US" altLang="zh-CN" sz="2395"/>
          </a:p>
          <a:p>
            <a:pPr lvl="1"/>
            <a:r>
              <a:rPr lang="zh-CN" altLang="en-US" sz="2395"/>
              <a:t>甚至</a:t>
            </a:r>
            <a:r>
              <a:rPr lang="en-US" altLang="zh-CN" sz="2395"/>
              <a:t>AlphaGo</a:t>
            </a:r>
            <a:r>
              <a:rPr lang="zh-CN" altLang="en-US" sz="2395"/>
              <a:t>也使用这种学习方法</a:t>
            </a:r>
            <a:endParaRPr lang="zh-CN" altLang="en-US" sz="2395"/>
          </a:p>
          <a:p>
            <a:pPr lvl="0"/>
            <a:r>
              <a:rPr lang="zh-CN" altLang="en-US" sz="2575"/>
              <a:t>反向传播</a:t>
            </a:r>
            <a:endParaRPr lang="zh-CN" altLang="en-US" sz="2575"/>
          </a:p>
          <a:p>
            <a:pPr lvl="1"/>
            <a:r>
              <a:rPr lang="zh-CN" altLang="en-US" sz="2395"/>
              <a:t>一种有效的计算方法</a:t>
            </a:r>
            <a:endParaRPr lang="zh-CN" altLang="en-US" sz="2395"/>
          </a:p>
          <a:p>
            <a:pPr lvl="1"/>
            <a:r>
              <a:rPr lang="zh-CN" altLang="en-US" sz="2395"/>
              <a:t>不用担心，有专门的工具去解决</a:t>
            </a:r>
            <a:endParaRPr lang="zh-CN" altLang="en-US" sz="2395"/>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endParaRPr lang="zh-CN" altLang="en-US" sz="2400"/>
          </a:p>
        </p:txBody>
      </p:sp>
      <p:graphicFrame>
        <p:nvGraphicFramePr>
          <p:cNvPr id="6" name="对象 5"/>
          <p:cNvGraphicFramePr/>
          <p:nvPr/>
        </p:nvGraphicFramePr>
        <p:xfrm>
          <a:off x="995045" y="3964940"/>
          <a:ext cx="7153275" cy="2135505"/>
        </p:xfrm>
        <a:graphic>
          <a:graphicData uri="http://schemas.openxmlformats.org/presentationml/2006/ole">
            <mc:AlternateContent xmlns:mc="http://schemas.openxmlformats.org/markup-compatibility/2006">
              <mc:Choice xmlns:v="urn:schemas-microsoft-com:vml" Requires="v">
                <p:oleObj spid="_x0000_s7" name="" r:id="rId1" imgW="7147560" imgH="2133600" progId="Paint.Picture">
                  <p:embed/>
                </p:oleObj>
              </mc:Choice>
              <mc:Fallback>
                <p:oleObj name="" r:id="rId1" imgW="7147560" imgH="2133600" progId="Paint.Picture">
                  <p:embed/>
                  <p:pic>
                    <p:nvPicPr>
                      <p:cNvPr id="0" name="图片 6"/>
                      <p:cNvPicPr/>
                      <p:nvPr/>
                    </p:nvPicPr>
                    <p:blipFill>
                      <a:blip r:embed="rId2"/>
                      <a:stretch>
                        <a:fillRect/>
                      </a:stretch>
                    </p:blipFill>
                    <p:spPr>
                      <a:xfrm>
                        <a:off x="995045" y="3964940"/>
                        <a:ext cx="7153275" cy="2135505"/>
                      </a:xfrm>
                      <a:prstGeom prst="rect">
                        <a:avLst/>
                      </a:prstGeom>
                    </p:spPr>
                  </p:pic>
                </p:oleObj>
              </mc:Fallback>
            </mc:AlternateContent>
          </a:graphicData>
        </a:graphic>
      </p:graphicFrame>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构建一个简单的深度学习模型</a:t>
            </a:r>
            <a:r>
              <a:rPr lang="en-US" altLang="zh-CN"/>
              <a:t>——keras</a:t>
            </a:r>
            <a:endParaRPr lang="en-US" altLang="zh-CN"/>
          </a:p>
        </p:txBody>
      </p:sp>
      <p:sp>
        <p:nvSpPr>
          <p:cNvPr id="3" name="内容占位符 2"/>
          <p:cNvSpPr>
            <a:spLocks noGrp="1"/>
          </p:cNvSpPr>
          <p:nvPr>
            <p:ph idx="1"/>
          </p:nvPr>
        </p:nvSpPr>
        <p:spPr/>
        <p:txBody>
          <a:bodyPr/>
          <a:p>
            <a:r>
              <a:rPr lang="zh-CN" altLang="en-US">
                <a:sym typeface="+mn-ea"/>
              </a:rPr>
              <a:t>定义深度神经网络模型，相当于定义一系列的函数</a:t>
            </a:r>
            <a:endParaRPr lang="zh-CN" altLang="en-US">
              <a:sym typeface="+mn-ea"/>
            </a:endParaRPr>
          </a:p>
          <a:p>
            <a:pPr lvl="1"/>
            <a:r>
              <a:rPr lang="zh-CN" altLang="en-US">
                <a:sym typeface="+mn-ea"/>
              </a:rPr>
              <a:t>模型类型为sequential（线性叠加模型）</a:t>
            </a:r>
            <a:endParaRPr lang="zh-CN" altLang="en-US">
              <a:sym typeface="+mn-ea"/>
            </a:endParaRPr>
          </a:p>
          <a:p>
            <a:pPr lvl="2"/>
            <a:r>
              <a:rPr lang="zh-CN" altLang="en-US">
                <a:sym typeface="+mn-ea"/>
              </a:rPr>
              <a:t>线性叠加模型就是把每一层按照次序叠加起来，每层之间采用全连接方式。创建的神经网络有三层，add是往model里添加层，输入为28×28的矩阵，输出结果为1×10的矩阵，前两层使用的激活函数是</a:t>
            </a:r>
            <a:r>
              <a:rPr lang="en-US" altLang="zh-CN">
                <a:sym typeface="+mn-ea"/>
              </a:rPr>
              <a:t>relu</a:t>
            </a:r>
            <a:r>
              <a:rPr lang="zh-CN" altLang="en-US">
                <a:sym typeface="+mn-ea"/>
              </a:rPr>
              <a:t>，最后挨着输出层使用的激活函数为softmax。</a:t>
            </a:r>
            <a:endParaRPr lang="zh-CN" altLang="en-US">
              <a:sym typeface="+mn-ea"/>
            </a:endParaRPr>
          </a:p>
        </p:txBody>
      </p:sp>
      <p:pic>
        <p:nvPicPr>
          <p:cNvPr id="4" name="图片 3" descr="CNN16"/>
          <p:cNvPicPr>
            <a:picLocks noChangeAspect="1"/>
          </p:cNvPicPr>
          <p:nvPr/>
        </p:nvPicPr>
        <p:blipFill>
          <a:blip r:embed="rId1"/>
          <a:stretch>
            <a:fillRect/>
          </a:stretch>
        </p:blipFill>
        <p:spPr>
          <a:xfrm>
            <a:off x="1745615" y="3837305"/>
            <a:ext cx="6544945" cy="2894330"/>
          </a:xfrm>
          <a:prstGeom prst="rect">
            <a:avLst/>
          </a:prstGeom>
        </p:spPr>
      </p:pic>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构建一个简单的深度学习模型</a:t>
            </a:r>
            <a:r>
              <a:rPr lang="en-US" altLang="zh-CN"/>
              <a:t>——keras</a:t>
            </a:r>
            <a:endParaRPr lang="en-US" altLang="zh-CN"/>
          </a:p>
        </p:txBody>
      </p:sp>
      <p:sp>
        <p:nvSpPr>
          <p:cNvPr id="3" name="内容占位符 2"/>
          <p:cNvSpPr>
            <a:spLocks noGrp="1"/>
          </p:cNvSpPr>
          <p:nvPr>
            <p:ph idx="1"/>
          </p:nvPr>
        </p:nvSpPr>
        <p:spPr/>
        <p:txBody>
          <a:bodyPr/>
          <a:p>
            <a:r>
              <a:rPr lang="zh-CN" altLang="en-US" sz="2400">
                <a:sym typeface="+mn-ea"/>
              </a:rPr>
              <a:t>评价各个函数的好坏，计算训练值和真实值之间的误差</a:t>
            </a:r>
            <a:endParaRPr lang="zh-CN" altLang="en-US" sz="2400">
              <a:sym typeface="+mn-ea"/>
            </a:endParaRPr>
          </a:p>
          <a:p>
            <a:pPr lvl="1"/>
            <a:r>
              <a:rPr lang="zh-CN" altLang="en-US" sz="2400">
                <a:sym typeface="+mn-ea"/>
              </a:rPr>
              <a:t>损失函数</a:t>
            </a:r>
            <a:endParaRPr lang="zh-CN" altLang="en-US" sz="2400">
              <a:sym typeface="+mn-ea"/>
            </a:endParaRPr>
          </a:p>
          <a:p>
            <a:pPr lvl="2"/>
            <a:r>
              <a:rPr lang="zh-CN" altLang="en-US" sz="2400">
                <a:sym typeface="+mn-ea"/>
              </a:rPr>
              <a:t>mse（均方差）</a:t>
            </a:r>
            <a:endParaRPr lang="zh-CN" altLang="en-US" sz="2400">
              <a:sym typeface="+mn-ea"/>
            </a:endParaRPr>
          </a:p>
          <a:p>
            <a:pPr lvl="2"/>
            <a:r>
              <a:rPr lang="zh-CN" altLang="en-US" sz="2400">
                <a:sym typeface="+mn-ea"/>
              </a:rPr>
              <a:t>Cross Entropy Error Function（交叉熵损失函数）</a:t>
            </a:r>
            <a:endParaRPr lang="zh-CN" altLang="en-US" sz="2400">
              <a:sym typeface="+mn-ea"/>
            </a:endParaRPr>
          </a:p>
        </p:txBody>
      </p:sp>
      <p:pic>
        <p:nvPicPr>
          <p:cNvPr id="5" name="图片 4" descr="CNN17"/>
          <p:cNvPicPr>
            <a:picLocks noChangeAspect="1"/>
          </p:cNvPicPr>
          <p:nvPr/>
        </p:nvPicPr>
        <p:blipFill>
          <a:blip r:embed="rId1"/>
          <a:stretch>
            <a:fillRect/>
          </a:stretch>
        </p:blipFill>
        <p:spPr>
          <a:xfrm>
            <a:off x="2303145" y="2863215"/>
            <a:ext cx="6167755" cy="3778250"/>
          </a:xfrm>
          <a:prstGeom prst="rect">
            <a:avLst/>
          </a:prstGeom>
        </p:spPr>
      </p:pic>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构建一个简单的深度学习模型</a:t>
            </a:r>
            <a:r>
              <a:rPr lang="en-US" altLang="zh-CN"/>
              <a:t>——keras</a:t>
            </a:r>
            <a:endParaRPr lang="en-US" altLang="zh-CN"/>
          </a:p>
        </p:txBody>
      </p:sp>
      <p:sp>
        <p:nvSpPr>
          <p:cNvPr id="3" name="内容占位符 2"/>
          <p:cNvSpPr>
            <a:spLocks noGrp="1"/>
          </p:cNvSpPr>
          <p:nvPr>
            <p:ph idx="1"/>
          </p:nvPr>
        </p:nvSpPr>
        <p:spPr>
          <a:xfrm>
            <a:off x="250825" y="728345"/>
            <a:ext cx="8642350" cy="5400675"/>
          </a:xfrm>
        </p:spPr>
        <p:txBody>
          <a:bodyPr/>
          <a:p>
            <a:r>
              <a:rPr lang="zh-CN" altLang="en-US" sz="2400">
                <a:solidFill>
                  <a:srgbClr val="FF0000"/>
                </a:solidFill>
                <a:sym typeface="+mn-ea"/>
              </a:rPr>
              <a:t>compile</a:t>
            </a:r>
            <a:r>
              <a:rPr lang="zh-CN" altLang="en-US" sz="2400">
                <a:sym typeface="+mn-ea"/>
              </a:rPr>
              <a:t>用来在模型编译的时候配置损失函数、优化器以及正确率函数。</a:t>
            </a:r>
            <a:endParaRPr lang="zh-CN" altLang="en-US" sz="2400">
              <a:sym typeface="+mn-ea"/>
            </a:endParaRPr>
          </a:p>
          <a:p>
            <a:r>
              <a:rPr lang="zh-CN" altLang="en-US" sz="2400">
                <a:solidFill>
                  <a:srgbClr val="FF0000"/>
                </a:solidFill>
                <a:sym typeface="+mn-ea"/>
              </a:rPr>
              <a:t>fit</a:t>
            </a:r>
            <a:r>
              <a:rPr lang="zh-CN" altLang="en-US" sz="2400">
                <a:sym typeface="+mn-ea"/>
              </a:rPr>
              <a:t>是用来训练一个固定迭代次数的模型。</a:t>
            </a:r>
            <a:endParaRPr lang="zh-CN" altLang="en-US" sz="2400">
              <a:sym typeface="+mn-ea"/>
            </a:endParaRPr>
          </a:p>
          <a:p>
            <a:pPr lvl="1"/>
            <a:r>
              <a:rPr lang="zh-CN" altLang="en-US" sz="2000">
                <a:sym typeface="+mn-ea"/>
              </a:rPr>
              <a:t>x_train为训练样本集就是手写的数字图片，y_train是训练样本的结果集，这里是指样本集的标签，batch_size为每次训练和梯度更新块的大小，nb_epoch为迭代次数。</a:t>
            </a:r>
            <a:endParaRPr lang="zh-CN" altLang="en-US" sz="2000">
              <a:sym typeface="+mn-ea"/>
            </a:endParaRPr>
          </a:p>
        </p:txBody>
      </p:sp>
      <p:pic>
        <p:nvPicPr>
          <p:cNvPr id="4" name="图片 3" descr="CNN18"/>
          <p:cNvPicPr>
            <a:picLocks noChangeAspect="1"/>
          </p:cNvPicPr>
          <p:nvPr/>
        </p:nvPicPr>
        <p:blipFill>
          <a:blip r:embed="rId1"/>
          <a:stretch>
            <a:fillRect/>
          </a:stretch>
        </p:blipFill>
        <p:spPr>
          <a:xfrm>
            <a:off x="1285875" y="3101975"/>
            <a:ext cx="5469255" cy="3444240"/>
          </a:xfrm>
          <a:prstGeom prst="rect">
            <a:avLst/>
          </a:prstGeom>
        </p:spPr>
      </p:pic>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构建一个简单的深度学习模型</a:t>
            </a:r>
            <a:r>
              <a:rPr lang="en-US" altLang="zh-CN"/>
              <a:t>——keras</a:t>
            </a:r>
            <a:endParaRPr lang="en-US" altLang="zh-CN"/>
          </a:p>
        </p:txBody>
      </p:sp>
      <p:sp>
        <p:nvSpPr>
          <p:cNvPr id="3" name="内容占位符 2"/>
          <p:cNvSpPr>
            <a:spLocks noGrp="1"/>
          </p:cNvSpPr>
          <p:nvPr>
            <p:ph idx="1"/>
          </p:nvPr>
        </p:nvSpPr>
        <p:spPr/>
        <p:txBody>
          <a:bodyPr/>
          <a:p>
            <a:r>
              <a:rPr lang="zh-CN" altLang="en-US" sz="2400">
                <a:sym typeface="+mn-ea"/>
              </a:rPr>
              <a:t>训练好模型后，需要测试模型的准确率，使用evaluate函数</a:t>
            </a:r>
            <a:endParaRPr lang="zh-CN" altLang="en-US" sz="2400">
              <a:sym typeface="+mn-ea"/>
            </a:endParaRPr>
          </a:p>
          <a:p>
            <a:r>
              <a:rPr lang="zh-CN" altLang="en-US" sz="2400">
                <a:sym typeface="+mn-ea"/>
              </a:rPr>
              <a:t>测试训练模型</a:t>
            </a:r>
            <a:endParaRPr lang="zh-CN" altLang="en-US" sz="2400">
              <a:sym typeface="+mn-ea"/>
            </a:endParaRPr>
          </a:p>
          <a:p>
            <a:endParaRPr lang="zh-CN" altLang="en-US" sz="2400">
              <a:sym typeface="+mn-ea"/>
            </a:endParaRPr>
          </a:p>
          <a:p>
            <a:r>
              <a:rPr lang="zh-CN" altLang="en-US" sz="2400">
                <a:sym typeface="+mn-ea"/>
              </a:rPr>
              <a:t>执行过程</a:t>
            </a:r>
            <a:endParaRPr lang="zh-CN" altLang="en-US" sz="2400">
              <a:sym typeface="+mn-ea"/>
            </a:endParaRPr>
          </a:p>
          <a:p>
            <a:pPr lvl="1"/>
            <a:r>
              <a:rPr lang="zh-CN" altLang="en-US" sz="2400">
                <a:sym typeface="+mn-ea"/>
              </a:rPr>
              <a:t>底层调用的是TensorFlow框架，而且训练样本集有60000个训练样本，测试样本集有10000个测试样本</a:t>
            </a:r>
            <a:endParaRPr lang="zh-CN" altLang="en-US" sz="2400">
              <a:sym typeface="+mn-ea"/>
            </a:endParaRPr>
          </a:p>
        </p:txBody>
      </p:sp>
      <p:graphicFrame>
        <p:nvGraphicFramePr>
          <p:cNvPr id="5" name="对象 4"/>
          <p:cNvGraphicFramePr/>
          <p:nvPr/>
        </p:nvGraphicFramePr>
        <p:xfrm>
          <a:off x="2902585" y="1751965"/>
          <a:ext cx="4239895" cy="793115"/>
        </p:xfrm>
        <a:graphic>
          <a:graphicData uri="http://schemas.openxmlformats.org/presentationml/2006/ole">
            <mc:AlternateContent xmlns:mc="http://schemas.openxmlformats.org/markup-compatibility/2006">
              <mc:Choice xmlns:v="urn:schemas-microsoft-com:vml" Requires="v">
                <p:oleObj spid="_x0000_s6" name="" r:id="rId1" imgW="4236720" imgH="792480" progId="Paint.Picture">
                  <p:embed/>
                </p:oleObj>
              </mc:Choice>
              <mc:Fallback>
                <p:oleObj name="" r:id="rId1" imgW="4236720" imgH="792480" progId="Paint.Picture">
                  <p:embed/>
                  <p:pic>
                    <p:nvPicPr>
                      <p:cNvPr id="0" name="图片 5"/>
                      <p:cNvPicPr/>
                      <p:nvPr/>
                    </p:nvPicPr>
                    <p:blipFill>
                      <a:blip r:embed="rId2"/>
                      <a:stretch>
                        <a:fillRect/>
                      </a:stretch>
                    </p:blipFill>
                    <p:spPr>
                      <a:xfrm>
                        <a:off x="2902585" y="1751965"/>
                        <a:ext cx="4239895" cy="793115"/>
                      </a:xfrm>
                      <a:prstGeom prst="rect">
                        <a:avLst/>
                      </a:prstGeom>
                    </p:spPr>
                  </p:pic>
                </p:oleObj>
              </mc:Fallback>
            </mc:AlternateContent>
          </a:graphicData>
        </a:graphic>
      </p:graphicFrame>
      <p:graphicFrame>
        <p:nvGraphicFramePr>
          <p:cNvPr id="7" name="对象 6"/>
          <p:cNvGraphicFramePr/>
          <p:nvPr/>
        </p:nvGraphicFramePr>
        <p:xfrm>
          <a:off x="2771775" y="4023360"/>
          <a:ext cx="2699385" cy="648335"/>
        </p:xfrm>
        <a:graphic>
          <a:graphicData uri="http://schemas.openxmlformats.org/presentationml/2006/ole">
            <mc:AlternateContent xmlns:mc="http://schemas.openxmlformats.org/markup-compatibility/2006">
              <mc:Choice xmlns:v="urn:schemas-microsoft-com:vml" Requires="v">
                <p:oleObj spid="_x0000_s8" name="" r:id="rId3" imgW="2697480" imgH="647700" progId="Paint.Picture">
                  <p:embed/>
                </p:oleObj>
              </mc:Choice>
              <mc:Fallback>
                <p:oleObj name="" r:id="rId3" imgW="2697480" imgH="647700" progId="Paint.Picture">
                  <p:embed/>
                  <p:pic>
                    <p:nvPicPr>
                      <p:cNvPr id="0" name="图片 7"/>
                      <p:cNvPicPr/>
                      <p:nvPr/>
                    </p:nvPicPr>
                    <p:blipFill>
                      <a:blip r:embed="rId4"/>
                      <a:stretch>
                        <a:fillRect/>
                      </a:stretch>
                    </p:blipFill>
                    <p:spPr>
                      <a:xfrm>
                        <a:off x="2771775" y="4023360"/>
                        <a:ext cx="2699385" cy="648335"/>
                      </a:xfrm>
                      <a:prstGeom prst="rect">
                        <a:avLst/>
                      </a:prstGeom>
                    </p:spPr>
                  </p:pic>
                </p:oleObj>
              </mc:Fallback>
            </mc:AlternateContent>
          </a:graphicData>
        </a:graphic>
      </p:graphicFrame>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构建一个简单的深度学习模型</a:t>
            </a:r>
            <a:r>
              <a:rPr lang="en-US" altLang="zh-CN"/>
              <a:t>——keras</a:t>
            </a:r>
            <a:endParaRPr lang="en-US" altLang="zh-CN"/>
          </a:p>
        </p:txBody>
      </p:sp>
      <p:sp>
        <p:nvSpPr>
          <p:cNvPr id="3" name="内容占位符 2"/>
          <p:cNvSpPr>
            <a:spLocks noGrp="1"/>
          </p:cNvSpPr>
          <p:nvPr>
            <p:ph idx="1"/>
          </p:nvPr>
        </p:nvSpPr>
        <p:spPr>
          <a:xfrm>
            <a:off x="250825" y="908050"/>
            <a:ext cx="3982720" cy="5400675"/>
          </a:xfrm>
        </p:spPr>
        <p:txBody>
          <a:bodyPr/>
          <a:p>
            <a:r>
              <a:rPr lang="zh-CN" altLang="en-US" sz="2000">
                <a:sym typeface="+mn-ea"/>
              </a:rPr>
              <a:t>深度学习模型有三层，总共的参数有669706个</a:t>
            </a:r>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endParaRPr lang="zh-CN" altLang="en-US" sz="2000">
              <a:sym typeface="+mn-ea"/>
            </a:endParaRPr>
          </a:p>
          <a:p>
            <a:r>
              <a:rPr lang="zh-CN" altLang="en-US" sz="2000">
                <a:sym typeface="+mn-ea"/>
              </a:rPr>
              <a:t>训练数据迭代次数为20次，显示每次迭代的误差率和准确率</a:t>
            </a:r>
            <a:endParaRPr lang="zh-CN" altLang="en-US" sz="2000">
              <a:sym typeface="+mn-ea"/>
            </a:endParaRPr>
          </a:p>
          <a:p>
            <a:endParaRPr lang="zh-CN" altLang="en-US" sz="2000">
              <a:sym typeface="+mn-ea"/>
            </a:endParaRPr>
          </a:p>
          <a:p>
            <a:endParaRPr lang="zh-CN" altLang="en-US" sz="2000">
              <a:sym typeface="+mn-ea"/>
            </a:endParaRPr>
          </a:p>
          <a:p>
            <a:endParaRPr lang="zh-CN" altLang="en-US" sz="1855">
              <a:sym typeface="+mn-ea"/>
            </a:endParaRPr>
          </a:p>
        </p:txBody>
      </p:sp>
      <p:pic>
        <p:nvPicPr>
          <p:cNvPr id="4" name="图片 3" descr="CNN19"/>
          <p:cNvPicPr>
            <a:picLocks noChangeAspect="1"/>
          </p:cNvPicPr>
          <p:nvPr/>
        </p:nvPicPr>
        <p:blipFill>
          <a:blip r:embed="rId1"/>
          <a:stretch>
            <a:fillRect/>
          </a:stretch>
        </p:blipFill>
        <p:spPr>
          <a:xfrm>
            <a:off x="4233545" y="977900"/>
            <a:ext cx="4647565" cy="2009775"/>
          </a:xfrm>
          <a:prstGeom prst="rect">
            <a:avLst/>
          </a:prstGeom>
        </p:spPr>
      </p:pic>
      <p:pic>
        <p:nvPicPr>
          <p:cNvPr id="9" name="图片 8" descr="CNN20"/>
          <p:cNvPicPr>
            <a:picLocks noChangeAspect="1"/>
          </p:cNvPicPr>
          <p:nvPr/>
        </p:nvPicPr>
        <p:blipFill>
          <a:blip r:embed="rId2"/>
          <a:stretch>
            <a:fillRect/>
          </a:stretch>
        </p:blipFill>
        <p:spPr>
          <a:xfrm>
            <a:off x="4233545" y="3290570"/>
            <a:ext cx="4647565" cy="3430270"/>
          </a:xfrm>
          <a:prstGeom prst="rect">
            <a:avLst/>
          </a:prstGeom>
        </p:spPr>
      </p:pic>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a:p>
        </p:txBody>
      </p:sp>
      <p:sp>
        <p:nvSpPr>
          <p:cNvPr id="3" name="内容占位符 2"/>
          <p:cNvSpPr>
            <a:spLocks noGrp="1"/>
          </p:cNvSpPr>
          <p:nvPr>
            <p:ph idx="1"/>
          </p:nvPr>
        </p:nvSpPr>
        <p:spPr/>
        <p:txBody>
          <a:bodyPr/>
          <a:lstStyle/>
          <a:p>
            <a:r>
              <a:rPr lang="zh-CN" altLang="en-US"/>
              <a:t>深度学习实际上是基于具有多个隐藏层的神经网络的学习；</a:t>
            </a:r>
            <a:endParaRPr lang="zh-CN" altLang="en-US"/>
          </a:p>
          <a:p>
            <a:r>
              <a:rPr lang="zh-CN" altLang="en-US"/>
              <a:t>深度学习的思想来源于人类处理视觉信息的方式；</a:t>
            </a:r>
            <a:endParaRPr lang="zh-CN" altLang="en-US"/>
          </a:p>
          <a:p>
            <a:r>
              <a:rPr lang="zh-CN" altLang="en-US"/>
              <a:t>深度学习的发展得益于数据的井喷和计算力的飙升；</a:t>
            </a:r>
            <a:endParaRPr lang="zh-CN" altLang="en-US"/>
          </a:p>
          <a:p>
            <a:r>
              <a:rPr lang="zh-CN" altLang="en-US"/>
              <a:t>深度学习的理论基础依然有待深入</a:t>
            </a:r>
            <a:endParaRPr lang="zh-CN" altLang="en-US"/>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天作之合：大数据与深度学习</a:t>
            </a:r>
            <a:endParaRPr lang="zh-CN" altLang="en-US"/>
          </a:p>
        </p:txBody>
      </p:sp>
      <p:sp>
        <p:nvSpPr>
          <p:cNvPr id="3" name="内容占位符 2"/>
          <p:cNvSpPr>
            <a:spLocks noGrp="1"/>
          </p:cNvSpPr>
          <p:nvPr>
            <p:ph idx="1"/>
          </p:nvPr>
        </p:nvSpPr>
        <p:spPr/>
        <p:txBody>
          <a:bodyPr/>
          <a:lstStyle/>
          <a:p>
            <a:r>
              <a:rPr lang="zh-CN" altLang="en-US"/>
              <a:t>数据的井喷和计算力的飙升</a:t>
            </a:r>
            <a:endParaRPr lang="zh-CN" altLang="en-US"/>
          </a:p>
          <a:p>
            <a:pPr lvl="1"/>
            <a:r>
              <a:rPr lang="zh-CN" altLang="en-US"/>
              <a:t>提取出复杂的深层特征，必须要以大量训练样本为基础</a:t>
            </a:r>
            <a:endParaRPr lang="zh-CN" altLang="en-US"/>
          </a:p>
          <a:p>
            <a:pPr lvl="2"/>
            <a:r>
              <a:rPr lang="zh-CN" altLang="en-US"/>
              <a:t>简单的数据集只会让深度学习“消化不良”</a:t>
            </a:r>
            <a:endParaRPr lang="zh-CN" altLang="en-US"/>
          </a:p>
          <a:p>
            <a:pPr lvl="1"/>
            <a:r>
              <a:rPr lang="zh-CN" altLang="en-US"/>
              <a:t>基于向量和矩阵计算的图形处理单元（graphical processing unit, GPU）</a:t>
            </a:r>
            <a:endParaRPr lang="zh-CN" altLang="en-US"/>
          </a:p>
          <a:p>
            <a:pPr lvl="2"/>
            <a:r>
              <a:rPr lang="zh-CN" altLang="en-US"/>
              <a:t>庞大的处理吞吐量能够使深度神经网络的训练显著提速</a:t>
            </a:r>
            <a:endParaRPr lang="zh-CN" altLang="en-US"/>
          </a:p>
          <a:p>
            <a:pPr lvl="1"/>
            <a:r>
              <a:rPr lang="zh-CN" altLang="en-US"/>
              <a:t>如果说深度学习是一台探矿机，大数据就是那座有待挖掘的金矿，计算能力的进展则为这台探矿机提供了源源不断的动力。</a:t>
            </a:r>
            <a:endParaRPr lang="zh-CN" altLang="en-US"/>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实例</a:t>
            </a:r>
            <a:endParaRPr lang="zh-CN" altLang="en-US" dirty="0"/>
          </a:p>
        </p:txBody>
      </p:sp>
      <p:sp>
        <p:nvSpPr>
          <p:cNvPr id="3" name="内容占位符 2"/>
          <p:cNvSpPr>
            <a:spLocks noGrp="1"/>
          </p:cNvSpPr>
          <p:nvPr>
            <p:ph idx="1"/>
          </p:nvPr>
        </p:nvSpPr>
        <p:spPr/>
        <p:txBody>
          <a:bodyPr/>
          <a:lstStyle/>
          <a:p>
            <a:r>
              <a:rPr lang="zh-CN" altLang="en-US" dirty="0" smtClean="0"/>
              <a:t>手写数字识别</a:t>
            </a:r>
            <a:endParaRPr lang="en-US" altLang="zh-CN" dirty="0" smtClean="0"/>
          </a:p>
          <a:p>
            <a:pPr lvl="1"/>
            <a:r>
              <a:rPr lang="en-US" altLang="zh-CN" dirty="0">
                <a:hlinkClick r:id="rId1"/>
              </a:rPr>
              <a:t>https://aistudio.baidu.com/aistudio/?_=1554252304761#/</a:t>
            </a:r>
            <a:r>
              <a:rPr lang="en-US" altLang="zh-CN" dirty="0" smtClean="0">
                <a:hlinkClick r:id="rId1"/>
              </a:rPr>
              <a:t>projectdetail/44337</a:t>
            </a:r>
            <a:endParaRPr lang="en-US" altLang="zh-CN" dirty="0" smtClean="0"/>
          </a:p>
          <a:p>
            <a:r>
              <a:rPr lang="zh-CN" altLang="en-US" dirty="0"/>
              <a:t>人</a:t>
            </a:r>
            <a:r>
              <a:rPr lang="zh-CN" altLang="en-US" dirty="0" smtClean="0"/>
              <a:t>脸识别</a:t>
            </a:r>
            <a:endParaRPr lang="en-US" altLang="zh-CN" dirty="0" smtClean="0"/>
          </a:p>
          <a:p>
            <a:pPr lvl="1"/>
            <a:r>
              <a:rPr lang="en-US" altLang="zh-CN"/>
              <a:t>https://aistudio.baidu.com/aistudio/?_=1554252304761#/projectdetail/44338</a:t>
            </a:r>
            <a:endParaRPr lang="zh-CN" altLang="en-US" dirty="0"/>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noChangeArrowheads="1"/>
          </p:cNvSpPr>
          <p:nvPr>
            <p:ph type="ctrTitle"/>
          </p:nvPr>
        </p:nvSpPr>
        <p:spPr/>
        <p:txBody>
          <a:bodyPr/>
          <a:p>
            <a:r>
              <a:rPr lang="zh-CN" altLang="en-US"/>
              <a:t>深度学习的扩展</a:t>
            </a:r>
            <a:endParaRPr lang="zh-CN" altLang="en-US"/>
          </a:p>
        </p:txBody>
      </p:sp>
      <p:sp>
        <p:nvSpPr>
          <p:cNvPr id="5" name="副标题 4"/>
          <p:cNvSpPr>
            <a:spLocks noGrp="1" noChangeArrowheads="1"/>
          </p:cNvSpPr>
          <p:nvPr>
            <p:ph type="subTitle" idx="1"/>
          </p:nvPr>
        </p:nvSpPr>
        <p:spPr>
          <a:xfrm>
            <a:off x="1447800" y="3573145"/>
            <a:ext cx="7010400" cy="1456055"/>
          </a:xfrm>
        </p:spPr>
        <p:txBody>
          <a:bodyPr/>
          <a:p>
            <a:pPr algn="ctr"/>
            <a:r>
              <a:rPr lang="zh-CN" altLang="en-US"/>
              <a:t>卷积神经网络</a:t>
            </a:r>
            <a:r>
              <a:rPr lang="en-US" altLang="zh-CN"/>
              <a:t>CNN</a:t>
            </a:r>
            <a:endParaRPr lang="en-US" altLang="zh-CN"/>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a:t>
            </a:r>
            <a:r>
              <a:rPr lang="en-US" altLang="zh-CN"/>
              <a:t>CNN</a:t>
            </a:r>
            <a:r>
              <a:rPr lang="zh-CN" altLang="en-US"/>
              <a:t>）</a:t>
            </a:r>
            <a:endParaRPr lang="en-US" altLang="zh-CN"/>
          </a:p>
        </p:txBody>
      </p:sp>
      <p:sp>
        <p:nvSpPr>
          <p:cNvPr id="3" name="内容占位符 2"/>
          <p:cNvSpPr>
            <a:spLocks noGrp="1"/>
          </p:cNvSpPr>
          <p:nvPr>
            <p:ph idx="1"/>
          </p:nvPr>
        </p:nvSpPr>
        <p:spPr/>
        <p:txBody>
          <a:bodyPr/>
          <a:p>
            <a:r>
              <a:rPr lang="zh-CN" altLang="en-US"/>
              <a:t>什么是CNN？</a:t>
            </a:r>
            <a:endParaRPr lang="zh-CN" altLang="en-US"/>
          </a:p>
          <a:p>
            <a:r>
              <a:rPr lang="zh-CN" altLang="en-US"/>
              <a:t>我们为什么要使用CNN？</a:t>
            </a:r>
            <a:endParaRPr lang="zh-CN" altLang="en-US"/>
          </a:p>
          <a:p>
            <a:r>
              <a:rPr lang="zh-CN" altLang="en-US"/>
              <a:t>几个定义</a:t>
            </a:r>
            <a:endParaRPr lang="zh-CN" altLang="en-US"/>
          </a:p>
          <a:p>
            <a:r>
              <a:rPr lang="zh-CN" altLang="en-US"/>
              <a:t>CNN中的图层</a:t>
            </a:r>
            <a:endParaRPr lang="zh-CN" altLang="en-US"/>
          </a:p>
          <a:p>
            <a:r>
              <a:rPr lang="zh-CN" altLang="en-US"/>
              <a:t>Keras实现</a:t>
            </a:r>
            <a:endParaRPr lang="zh-CN" altLang="en-US"/>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什么是CNN？</a:t>
            </a:r>
            <a:endParaRPr lang="zh-CN" altLang="en-US"/>
          </a:p>
        </p:txBody>
      </p:sp>
      <p:sp>
        <p:nvSpPr>
          <p:cNvPr id="3" name="内容占位符 2"/>
          <p:cNvSpPr>
            <a:spLocks noGrp="1"/>
          </p:cNvSpPr>
          <p:nvPr>
            <p:ph idx="1"/>
          </p:nvPr>
        </p:nvSpPr>
        <p:spPr/>
        <p:txBody>
          <a:bodyPr/>
          <a:p>
            <a:r>
              <a:rPr lang="zh-CN" altLang="en-US"/>
              <a:t>卷积神经网络（缩写为CNN）</a:t>
            </a:r>
            <a:endParaRPr lang="zh-CN" altLang="en-US"/>
          </a:p>
          <a:p>
            <a:pPr lvl="1"/>
            <a:r>
              <a:rPr lang="zh-CN" altLang="en-US"/>
              <a:t>CNN是深度学习算法在</a:t>
            </a:r>
            <a:r>
              <a:rPr lang="zh-CN" altLang="en-US">
                <a:solidFill>
                  <a:srgbClr val="FF0000"/>
                </a:solidFill>
              </a:rPr>
              <a:t>图像处理</a:t>
            </a:r>
            <a:r>
              <a:rPr lang="zh-CN" altLang="en-US"/>
              <a:t>领域的一个应用</a:t>
            </a:r>
            <a:endParaRPr lang="zh-CN" altLang="en-US"/>
          </a:p>
          <a:p>
            <a:pPr lvl="1"/>
            <a:r>
              <a:rPr lang="zh-CN" altLang="en-US"/>
              <a:t>人脸识别、图像分类等。它类似于基本的神经网络</a:t>
            </a:r>
            <a:endParaRPr lang="zh-CN" altLang="en-US"/>
          </a:p>
        </p:txBody>
      </p:sp>
      <p:graphicFrame>
        <p:nvGraphicFramePr>
          <p:cNvPr id="4" name="对象 3"/>
          <p:cNvGraphicFramePr/>
          <p:nvPr/>
        </p:nvGraphicFramePr>
        <p:xfrm>
          <a:off x="1028700" y="2715895"/>
          <a:ext cx="7086600" cy="2849880"/>
        </p:xfrm>
        <a:graphic>
          <a:graphicData uri="http://schemas.openxmlformats.org/presentationml/2006/ole">
            <mc:AlternateContent xmlns:mc="http://schemas.openxmlformats.org/markup-compatibility/2006">
              <mc:Choice xmlns:v="urn:schemas-microsoft-com:vml" Requires="v">
                <p:oleObj spid="_x0000_s5" name="" r:id="rId1" imgW="7086600" imgH="2849880" progId="Paint.Picture">
                  <p:embed/>
                </p:oleObj>
              </mc:Choice>
              <mc:Fallback>
                <p:oleObj name="" r:id="rId1" imgW="7086600" imgH="2849880" progId="Paint.Picture">
                  <p:embed/>
                  <p:pic>
                    <p:nvPicPr>
                      <p:cNvPr id="0" name="图片 4"/>
                      <p:cNvPicPr/>
                      <p:nvPr/>
                    </p:nvPicPr>
                    <p:blipFill>
                      <a:blip r:embed="rId2"/>
                      <a:stretch>
                        <a:fillRect/>
                      </a:stretch>
                    </p:blipFill>
                    <p:spPr>
                      <a:xfrm>
                        <a:off x="1028700" y="2715895"/>
                        <a:ext cx="7086600" cy="2849880"/>
                      </a:xfrm>
                      <a:prstGeom prst="rect">
                        <a:avLst/>
                      </a:prstGeom>
                    </p:spPr>
                  </p:pic>
                </p:oleObj>
              </mc:Fallback>
            </mc:AlternateContent>
          </a:graphicData>
        </a:graphic>
      </p:graphicFrame>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我们为什么要使用CNN？</a:t>
            </a:r>
            <a:endParaRPr lang="zh-CN" altLang="en-US"/>
          </a:p>
        </p:txBody>
      </p:sp>
      <p:sp>
        <p:nvSpPr>
          <p:cNvPr id="3" name="内容占位符 2"/>
          <p:cNvSpPr>
            <a:spLocks noGrp="1"/>
          </p:cNvSpPr>
          <p:nvPr>
            <p:ph idx="1"/>
          </p:nvPr>
        </p:nvSpPr>
        <p:spPr/>
        <p:txBody>
          <a:bodyPr/>
          <a:p>
            <a:r>
              <a:rPr lang="zh-CN" altLang="en-US" sz="2400"/>
              <a:t>图像分析</a:t>
            </a:r>
            <a:endParaRPr lang="zh-CN" altLang="en-US" sz="2400"/>
          </a:p>
          <a:p>
            <a:pPr lvl="1"/>
            <a:r>
              <a:rPr lang="zh-CN" altLang="en-US" sz="2225"/>
              <a:t>假设要创建一个能够识别图像中的天鹅的神经网络模型。天鹅具有某些特征，可用于帮助确定天鹅是否存在，例如长颈，白色等</a:t>
            </a:r>
            <a:endParaRPr lang="zh-CN" altLang="en-US" sz="2225"/>
          </a:p>
        </p:txBody>
      </p:sp>
      <p:pic>
        <p:nvPicPr>
          <p:cNvPr id="5" name="图片 4" descr="Swan1"/>
          <p:cNvPicPr>
            <a:picLocks noChangeAspect="1"/>
          </p:cNvPicPr>
          <p:nvPr/>
        </p:nvPicPr>
        <p:blipFill>
          <a:blip r:embed="rId1"/>
          <a:stretch>
            <a:fillRect/>
          </a:stretch>
        </p:blipFill>
        <p:spPr>
          <a:xfrm>
            <a:off x="1343660" y="2637790"/>
            <a:ext cx="6096000" cy="2286000"/>
          </a:xfrm>
          <a:prstGeom prst="rect">
            <a:avLst/>
          </a:prstGeom>
        </p:spPr>
      </p:pic>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我们为什么要使用CNN？</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sz="2400"/>
              <a:t>图像分析</a:t>
            </a:r>
            <a:endParaRPr lang="zh-CN" altLang="en-US" sz="2400"/>
          </a:p>
          <a:p>
            <a:pPr lvl="1"/>
            <a:r>
              <a:rPr lang="zh-CN" altLang="en-US" sz="2225"/>
              <a:t>有些图像中，确定天鹅是否存在比较困难</a:t>
            </a:r>
            <a:endParaRPr lang="zh-CN" altLang="en-US" sz="2225"/>
          </a:p>
          <a:p>
            <a:pPr lvl="1"/>
            <a:endParaRPr lang="zh-CN" altLang="en-US" sz="2225"/>
          </a:p>
          <a:p>
            <a:pPr lvl="1"/>
            <a:endParaRPr lang="zh-CN" altLang="en-US" sz="2225"/>
          </a:p>
          <a:p>
            <a:pPr lvl="1"/>
            <a:endParaRPr lang="zh-CN" altLang="en-US" sz="2225"/>
          </a:p>
          <a:p>
            <a:pPr lvl="1"/>
            <a:endParaRPr lang="zh-CN" altLang="en-US" sz="2225"/>
          </a:p>
          <a:p>
            <a:pPr lvl="1"/>
            <a:endParaRPr lang="zh-CN" altLang="en-US" sz="2225"/>
          </a:p>
          <a:p>
            <a:pPr lvl="1"/>
            <a:r>
              <a:rPr lang="zh-CN" altLang="en-US" sz="2225"/>
              <a:t>更极端的情况</a:t>
            </a:r>
            <a:endParaRPr lang="zh-CN" altLang="en-US" sz="2225"/>
          </a:p>
          <a:p>
            <a:pPr lvl="1"/>
            <a:endParaRPr lang="zh-CN" altLang="en-US" sz="2225"/>
          </a:p>
        </p:txBody>
      </p:sp>
      <p:pic>
        <p:nvPicPr>
          <p:cNvPr id="4" name="图片 3" descr="Swan2"/>
          <p:cNvPicPr>
            <a:picLocks noChangeAspect="1"/>
          </p:cNvPicPr>
          <p:nvPr/>
        </p:nvPicPr>
        <p:blipFill>
          <a:blip r:embed="rId1"/>
          <a:stretch>
            <a:fillRect/>
          </a:stretch>
        </p:blipFill>
        <p:spPr>
          <a:xfrm>
            <a:off x="1244600" y="1663065"/>
            <a:ext cx="6096000" cy="2072640"/>
          </a:xfrm>
          <a:prstGeom prst="rect">
            <a:avLst/>
          </a:prstGeom>
        </p:spPr>
      </p:pic>
      <p:pic>
        <p:nvPicPr>
          <p:cNvPr id="5" name="图片 4" descr="Swan3"/>
          <p:cNvPicPr>
            <a:picLocks noChangeAspect="1"/>
          </p:cNvPicPr>
          <p:nvPr/>
        </p:nvPicPr>
        <p:blipFill>
          <a:blip r:embed="rId2"/>
          <a:stretch>
            <a:fillRect/>
          </a:stretch>
        </p:blipFill>
        <p:spPr>
          <a:xfrm>
            <a:off x="2911475" y="3602355"/>
            <a:ext cx="6096000" cy="313182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left)">
                                      <p:cBhvr>
                                        <p:cTn id="7" dur="500"/>
                                        <p:tgtEl>
                                          <p:spTgt spid="3">
                                            <p:txEl>
                                              <p:pRg st="7" end="7"/>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我们为什么要使用CNN？</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sz="2400"/>
              <a:t>图像分析</a:t>
            </a:r>
            <a:endParaRPr lang="zh-CN" altLang="en-US" sz="2400"/>
          </a:p>
          <a:p>
            <a:pPr lvl="1"/>
            <a:r>
              <a:rPr lang="zh-CN" altLang="en-US" sz="2225"/>
              <a:t>至少颜色还没变，对吧？但是……</a:t>
            </a:r>
            <a:endParaRPr lang="zh-CN" altLang="en-US" sz="2225"/>
          </a:p>
        </p:txBody>
      </p:sp>
      <p:pic>
        <p:nvPicPr>
          <p:cNvPr id="4" name="图片 3" descr="Swan4"/>
          <p:cNvPicPr>
            <a:picLocks noChangeAspect="1"/>
          </p:cNvPicPr>
          <p:nvPr/>
        </p:nvPicPr>
        <p:blipFill>
          <a:blip r:embed="rId1"/>
          <a:stretch>
            <a:fillRect/>
          </a:stretch>
        </p:blipFill>
        <p:spPr>
          <a:xfrm>
            <a:off x="1362075" y="1819910"/>
            <a:ext cx="6096000" cy="3596640"/>
          </a:xfrm>
          <a:prstGeom prst="rect">
            <a:avLst/>
          </a:prstGeom>
        </p:spPr>
      </p:pic>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我们为什么要使用CNN？</a:t>
            </a:r>
            <a:endParaRPr lang="zh-CN" altLang="en-US"/>
          </a:p>
        </p:txBody>
      </p:sp>
      <p:sp>
        <p:nvSpPr>
          <p:cNvPr id="3" name="内容占位符 2"/>
          <p:cNvSpPr>
            <a:spLocks noGrp="1"/>
          </p:cNvSpPr>
          <p:nvPr>
            <p:ph idx="1"/>
          </p:nvPr>
        </p:nvSpPr>
        <p:spPr/>
        <p:txBody>
          <a:bodyPr/>
          <a:p>
            <a:r>
              <a:rPr lang="zh-CN" altLang="en-US" sz="2400"/>
              <a:t>图像分析</a:t>
            </a:r>
            <a:endParaRPr lang="zh-CN" altLang="en-US" sz="2400"/>
          </a:p>
          <a:p>
            <a:pPr lvl="1"/>
            <a:r>
              <a:rPr lang="zh-CN" altLang="en-US" sz="2225"/>
              <a:t>还能再难点吗？</a:t>
            </a:r>
            <a:endParaRPr lang="zh-CN" altLang="en-US" sz="2225"/>
          </a:p>
        </p:txBody>
      </p:sp>
      <p:pic>
        <p:nvPicPr>
          <p:cNvPr id="4" name="图片 3" descr="Swan5"/>
          <p:cNvPicPr>
            <a:picLocks noChangeAspect="1"/>
          </p:cNvPicPr>
          <p:nvPr/>
        </p:nvPicPr>
        <p:blipFill>
          <a:blip r:embed="rId1"/>
          <a:stretch>
            <a:fillRect/>
          </a:stretch>
        </p:blipFill>
        <p:spPr>
          <a:xfrm>
            <a:off x="1244600" y="1903095"/>
            <a:ext cx="6096000" cy="4206240"/>
          </a:xfrm>
          <a:prstGeom prst="rect">
            <a:avLst/>
          </a:prstGeom>
        </p:spPr>
      </p:pic>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我们为什么要使用CNN？</a:t>
            </a:r>
            <a:endParaRPr lang="zh-CN" altLang="en-US"/>
          </a:p>
        </p:txBody>
      </p:sp>
      <p:sp>
        <p:nvSpPr>
          <p:cNvPr id="3" name="内容占位符 2"/>
          <p:cNvSpPr>
            <a:spLocks noGrp="1"/>
          </p:cNvSpPr>
          <p:nvPr>
            <p:ph idx="1"/>
          </p:nvPr>
        </p:nvSpPr>
        <p:spPr/>
        <p:txBody>
          <a:bodyPr/>
          <a:p>
            <a:r>
              <a:rPr lang="zh-CN" altLang="en-US" sz="2400"/>
              <a:t>一个可以进行表征学习（或特征学习）的系统。</a:t>
            </a:r>
            <a:endParaRPr lang="zh-CN" altLang="en-US" sz="2400"/>
          </a:p>
          <a:p>
            <a:pPr lvl="1"/>
            <a:r>
              <a:rPr lang="zh-CN" altLang="en-US" sz="2225"/>
              <a:t>表征学习是一种允许系统自动查找给定任务的相关特征的技术，能代替人工特征工程。有这样几种方法：</a:t>
            </a:r>
            <a:endParaRPr lang="zh-CN" altLang="en-US" sz="2225"/>
          </a:p>
          <a:p>
            <a:pPr lvl="2"/>
            <a:r>
              <a:rPr lang="zh-CN" altLang="en-US" sz="2120"/>
              <a:t>无监督的（K-means，PCA，……）</a:t>
            </a:r>
            <a:endParaRPr lang="zh-CN" altLang="en-US" sz="2400"/>
          </a:p>
          <a:p>
            <a:pPr lvl="2"/>
            <a:r>
              <a:rPr lang="zh-CN" altLang="en-US" sz="1965"/>
              <a:t>监督的（Neural Networks</a:t>
            </a:r>
            <a:r>
              <a:rPr lang="en-US" altLang="zh-CN" sz="1965"/>
              <a:t>……</a:t>
            </a:r>
            <a:r>
              <a:rPr lang="zh-CN" altLang="en-US" sz="1965"/>
              <a:t>）</a:t>
            </a:r>
            <a:endParaRPr lang="zh-CN" altLang="en-US" sz="1965"/>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我们为什么要使用CNN？</a:t>
            </a:r>
            <a:endParaRPr lang="zh-CN" altLang="en-US"/>
          </a:p>
        </p:txBody>
      </p:sp>
      <p:sp>
        <p:nvSpPr>
          <p:cNvPr id="3" name="内容占位符 2"/>
          <p:cNvSpPr>
            <a:spLocks noGrp="1"/>
          </p:cNvSpPr>
          <p:nvPr>
            <p:ph idx="1"/>
          </p:nvPr>
        </p:nvSpPr>
        <p:spPr/>
        <p:txBody>
          <a:bodyPr/>
          <a:p>
            <a:r>
              <a:rPr lang="zh-CN" altLang="en-US" sz="2400"/>
              <a:t>前馈神经网络问题</a:t>
            </a:r>
            <a:endParaRPr lang="zh-CN" altLang="en-US" sz="2400"/>
          </a:p>
          <a:p>
            <a:pPr lvl="1"/>
            <a:r>
              <a:rPr lang="zh-CN" altLang="en-US" sz="2400"/>
              <a:t>如果图像的大小是1000 x 1000，这意味着你在输入层需要10⁶个神经元</a:t>
            </a:r>
            <a:endParaRPr lang="zh-CN" altLang="en-US" sz="2400"/>
          </a:p>
          <a:p>
            <a:pPr lvl="1"/>
            <a:r>
              <a:rPr lang="zh-CN" altLang="en-US" sz="2400"/>
              <a:t>初始图像的大小是224 x 224 x 3，需要224 x 224 x 3 = 100,352个输入层的神经元数量，但是在应用卷积后，输入张量维数减少到1 x 1 x 1000，只需要第一层前馈神经网络中的1000个神经元。</a:t>
            </a:r>
            <a:endParaRPr lang="zh-CN" altLang="en-US" sz="2400"/>
          </a:p>
        </p:txBody>
      </p:sp>
      <p:pic>
        <p:nvPicPr>
          <p:cNvPr id="4" name="图片 3" descr="CCN1"/>
          <p:cNvPicPr>
            <a:picLocks noChangeAspect="1"/>
          </p:cNvPicPr>
          <p:nvPr/>
        </p:nvPicPr>
        <p:blipFill>
          <a:blip r:embed="rId1"/>
          <a:stretch>
            <a:fillRect/>
          </a:stretch>
        </p:blipFill>
        <p:spPr>
          <a:xfrm>
            <a:off x="3738245" y="3869690"/>
            <a:ext cx="4876800" cy="2849880"/>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视觉问答技术</a:t>
            </a:r>
            <a:endParaRPr lang="zh-CN" altLang="en-US"/>
          </a:p>
        </p:txBody>
      </p:sp>
      <p:sp>
        <p:nvSpPr>
          <p:cNvPr id="3" name="内容占位符 2"/>
          <p:cNvSpPr>
            <a:spLocks noGrp="1"/>
          </p:cNvSpPr>
          <p:nvPr>
            <p:ph idx="1"/>
          </p:nvPr>
        </p:nvSpPr>
        <p:spPr>
          <a:xfrm>
            <a:off x="250825" y="908050"/>
            <a:ext cx="8642350" cy="2666365"/>
          </a:xfrm>
        </p:spPr>
        <p:txBody>
          <a:bodyPr/>
          <a:lstStyle/>
          <a:p>
            <a:r>
              <a:rPr lang="zh-CN" altLang="en-US" sz="2400"/>
              <a:t>视觉问答技术（VisualQuestion Answering，VQA）</a:t>
            </a:r>
            <a:endParaRPr lang="zh-CN" altLang="en-US" sz="2000"/>
          </a:p>
          <a:p>
            <a:pPr lvl="1"/>
            <a:r>
              <a:rPr lang="zh-CN" altLang="en-US" sz="2000"/>
              <a:t>主要任务是给定一张图像和一个关于该图像内容的文字问题，视觉问答的任务旨在从若干候选文字或语句回答中选出正确的答案。</a:t>
            </a:r>
            <a:endParaRPr lang="zh-CN" altLang="en-US" sz="2000"/>
          </a:p>
          <a:p>
            <a:pPr lvl="1"/>
            <a:r>
              <a:rPr lang="zh-CN" altLang="en-US" sz="2000"/>
              <a:t>其本质是分类任务，也有工作是用RNN解码来生成文字回答。</a:t>
            </a:r>
            <a:endParaRPr lang="zh-CN" altLang="en-US" sz="2000"/>
          </a:p>
          <a:p>
            <a:pPr lvl="1"/>
            <a:r>
              <a:rPr lang="zh-CN" altLang="en-US" sz="2000"/>
              <a:t>视觉问答也是计算机视觉和自然语言处理两个领域的交叉任务。</a:t>
            </a:r>
            <a:endParaRPr lang="zh-CN" altLang="en-US" sz="2000"/>
          </a:p>
        </p:txBody>
      </p:sp>
      <p:graphicFrame>
        <p:nvGraphicFramePr>
          <p:cNvPr id="4" name="对象 3"/>
          <p:cNvGraphicFramePr/>
          <p:nvPr/>
        </p:nvGraphicFramePr>
        <p:xfrm>
          <a:off x="3032760" y="2964180"/>
          <a:ext cx="6005830" cy="3811270"/>
        </p:xfrm>
        <a:graphic>
          <a:graphicData uri="http://schemas.openxmlformats.org/presentationml/2006/ole">
            <mc:AlternateContent xmlns:mc="http://schemas.openxmlformats.org/markup-compatibility/2006">
              <mc:Choice xmlns:v="urn:schemas-microsoft-com:vml" Requires="v">
                <p:oleObj spid="_x0000_s2054" name="" r:id="rId1" imgW="5173980" imgH="3284220" progId="Paint.Picture">
                  <p:embed/>
                </p:oleObj>
              </mc:Choice>
              <mc:Fallback>
                <p:oleObj name="" r:id="rId1" imgW="5173980" imgH="3284220" progId="Paint.Picture">
                  <p:embed/>
                  <p:pic>
                    <p:nvPicPr>
                      <p:cNvPr id="0" name="图片 4"/>
                      <p:cNvPicPr/>
                      <p:nvPr/>
                    </p:nvPicPr>
                    <p:blipFill>
                      <a:blip r:embed="rId2"/>
                      <a:stretch>
                        <a:fillRect/>
                      </a:stretch>
                    </p:blipFill>
                    <p:spPr>
                      <a:xfrm>
                        <a:off x="3032760" y="2964180"/>
                        <a:ext cx="6005830" cy="3811270"/>
                      </a:xfrm>
                      <a:prstGeom prst="rect">
                        <a:avLst/>
                      </a:prstGeom>
                    </p:spPr>
                  </p:pic>
                </p:oleObj>
              </mc:Fallback>
            </mc:AlternateContent>
          </a:graphicData>
        </a:graphic>
      </p:graphicFrame>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我们为什么要使用CNN？</a:t>
            </a:r>
            <a:endParaRPr lang="zh-CN" altLang="en-US"/>
          </a:p>
        </p:txBody>
      </p:sp>
      <p:sp>
        <p:nvSpPr>
          <p:cNvPr id="3" name="内容占位符 2"/>
          <p:cNvSpPr>
            <a:spLocks noGrp="1"/>
          </p:cNvSpPr>
          <p:nvPr>
            <p:ph idx="1"/>
          </p:nvPr>
        </p:nvSpPr>
        <p:spPr/>
        <p:txBody>
          <a:bodyPr/>
          <a:p>
            <a:r>
              <a:rPr lang="zh-CN" altLang="en-US" sz="2400"/>
              <a:t>前馈神经网络问题</a:t>
            </a:r>
            <a:endParaRPr lang="zh-CN" altLang="en-US" sz="2400"/>
          </a:p>
          <a:p>
            <a:pPr lvl="1"/>
            <a:r>
              <a:rPr lang="zh-CN" altLang="en-US" sz="2225"/>
              <a:t>对输入（图像）及其移位图像的反应不同——它们不是平移不变的</a:t>
            </a:r>
            <a:endParaRPr lang="zh-CN" altLang="en-US" sz="2225"/>
          </a:p>
          <a:p>
            <a:pPr lvl="1"/>
            <a:endParaRPr lang="zh-CN" altLang="en-US" sz="2400"/>
          </a:p>
        </p:txBody>
      </p:sp>
      <p:pic>
        <p:nvPicPr>
          <p:cNvPr id="5" name="图片 4" descr="Cat"/>
          <p:cNvPicPr>
            <a:picLocks noChangeAspect="1"/>
          </p:cNvPicPr>
          <p:nvPr/>
        </p:nvPicPr>
        <p:blipFill>
          <a:blip r:embed="rId1"/>
          <a:stretch>
            <a:fillRect/>
          </a:stretch>
        </p:blipFill>
        <p:spPr>
          <a:xfrm>
            <a:off x="1136650" y="2289810"/>
            <a:ext cx="6096000" cy="2636520"/>
          </a:xfrm>
          <a:prstGeom prst="rect">
            <a:avLst/>
          </a:prstGeom>
        </p:spPr>
      </p:pic>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a:t>图像表示</a:t>
            </a:r>
            <a:endParaRPr lang="zh-CN" altLang="en-US"/>
          </a:p>
          <a:p>
            <a:pPr lvl="1"/>
            <a:r>
              <a:rPr lang="zh-CN" altLang="en-US" sz="2400"/>
              <a:t>图像被编码成颜色通道，图像数据在给定点的颜色通道中表示为每种颜色强度，最常见的是RGB</a:t>
            </a:r>
            <a:endParaRPr lang="zh-CN" altLang="en-US" sz="2400"/>
          </a:p>
          <a:p>
            <a:pPr lvl="1"/>
            <a:r>
              <a:rPr lang="zh-CN" altLang="en-US" sz="2400"/>
              <a:t>图像中包含的信息是每个通道颜色的强度转换成图像的宽度和高度</a:t>
            </a:r>
            <a:endParaRPr lang="zh-CN" altLang="en-US" sz="2400"/>
          </a:p>
          <a:p>
            <a:pPr lvl="1"/>
            <a:endParaRPr lang="zh-CN" altLang="en-US" sz="2400"/>
          </a:p>
          <a:p>
            <a:pPr lvl="1"/>
            <a:endParaRPr lang="zh-CN" altLang="en-US" sz="2400"/>
          </a:p>
          <a:p>
            <a:pPr lvl="1"/>
            <a:endParaRPr lang="zh-CN" altLang="en-US" sz="2400"/>
          </a:p>
          <a:p>
            <a:pPr lvl="1"/>
            <a:endParaRPr lang="zh-CN" altLang="en-US" sz="2400"/>
          </a:p>
          <a:p>
            <a:pPr lvl="1"/>
            <a:r>
              <a:rPr lang="zh-CN" altLang="en-US" sz="2400"/>
              <a:t>具有宽度和高度的每个点处的红色通道的强度可以表示为矩阵，对于蓝色和绿色通道也是如此，因此我们最终具有三个矩阵，并且当它们组合时，它们形成 tensor</a:t>
            </a:r>
            <a:endParaRPr lang="zh-CN" altLang="en-US" sz="2400"/>
          </a:p>
        </p:txBody>
      </p:sp>
      <p:pic>
        <p:nvPicPr>
          <p:cNvPr id="4" name="图片 3" descr="CCN2"/>
          <p:cNvPicPr>
            <a:picLocks noChangeAspect="1"/>
          </p:cNvPicPr>
          <p:nvPr/>
        </p:nvPicPr>
        <p:blipFill>
          <a:blip r:embed="rId1"/>
          <a:stretch>
            <a:fillRect/>
          </a:stretch>
        </p:blipFill>
        <p:spPr>
          <a:xfrm>
            <a:off x="2836545" y="2802890"/>
            <a:ext cx="4876800" cy="1828800"/>
          </a:xfrm>
          <a:prstGeom prst="rect">
            <a:avLst/>
          </a:prstGeom>
        </p:spPr>
      </p:pic>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826770"/>
            <a:ext cx="8642350" cy="5400675"/>
          </a:xfrm>
        </p:spPr>
        <p:txBody>
          <a:bodyPr/>
          <a:p>
            <a:r>
              <a:rPr lang="zh-CN" altLang="en-US"/>
              <a:t>边缘检测</a:t>
            </a:r>
            <a:endParaRPr lang="zh-CN" altLang="en-US"/>
          </a:p>
          <a:p>
            <a:pPr lvl="1"/>
            <a:r>
              <a:rPr lang="zh-CN" altLang="en-US" sz="2120"/>
              <a:t>边缘图在边缘位置有更大的值，在非边缘处的值接近于0。下图为Sobel算子对图像卷积的结果，左图为输入图像，右图为卷积后的结果</a:t>
            </a:r>
            <a:endParaRPr lang="zh-CN" altLang="en-US" sz="2120"/>
          </a:p>
        </p:txBody>
      </p:sp>
      <p:pic>
        <p:nvPicPr>
          <p:cNvPr id="6" name="图片 5" descr="sobel"/>
          <p:cNvPicPr>
            <a:picLocks noChangeAspect="1"/>
          </p:cNvPicPr>
          <p:nvPr/>
        </p:nvPicPr>
        <p:blipFill>
          <a:blip r:embed="rId1"/>
          <a:stretch>
            <a:fillRect/>
          </a:stretch>
        </p:blipFill>
        <p:spPr>
          <a:xfrm>
            <a:off x="1609090" y="2529840"/>
            <a:ext cx="6105525" cy="3571875"/>
          </a:xfrm>
          <a:prstGeom prst="rect">
            <a:avLst/>
          </a:prstGeom>
        </p:spPr>
      </p:pic>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a:t>边缘检测</a:t>
            </a:r>
            <a:endParaRPr lang="zh-CN" altLang="en-US"/>
          </a:p>
          <a:p>
            <a:pPr lvl="1"/>
            <a:r>
              <a:rPr lang="zh-CN" altLang="en-US" sz="2400"/>
              <a:t>每个图像都有垂直和水平边缘，实际上组合形成一个图像</a:t>
            </a:r>
            <a:endParaRPr lang="zh-CN" altLang="en-US" sz="2400"/>
          </a:p>
          <a:p>
            <a:pPr lvl="1"/>
            <a:r>
              <a:rPr lang="zh-CN" altLang="en-US" sz="2400"/>
              <a:t>卷积操作与一些滤波器一起用于检测边缘。</a:t>
            </a:r>
            <a:endParaRPr lang="zh-CN" altLang="en-US" sz="2400"/>
          </a:p>
          <a:p>
            <a:pPr lvl="2"/>
            <a:r>
              <a:rPr lang="zh-CN" altLang="en-US" sz="2120"/>
              <a:t>假设有尺寸为6 x 6的灰度图像和尺寸为3 x 3的滤镜，当6 x 6灰度图像与3 x 3滤波器卷积时，得到4 x 4图像。</a:t>
            </a:r>
            <a:endParaRPr lang="zh-CN" altLang="en-US" sz="2120"/>
          </a:p>
        </p:txBody>
      </p:sp>
      <p:pic>
        <p:nvPicPr>
          <p:cNvPr id="5" name="图片 4" descr="CCN3"/>
          <p:cNvPicPr>
            <a:picLocks noChangeAspect="1"/>
          </p:cNvPicPr>
          <p:nvPr/>
        </p:nvPicPr>
        <p:blipFill>
          <a:blip r:embed="rId1"/>
          <a:stretch>
            <a:fillRect/>
          </a:stretch>
        </p:blipFill>
        <p:spPr>
          <a:xfrm>
            <a:off x="1584325" y="3515360"/>
            <a:ext cx="5967730" cy="2611120"/>
          </a:xfrm>
          <a:prstGeom prst="rect">
            <a:avLst/>
          </a:prstGeom>
        </p:spPr>
      </p:pic>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a:t>卷积操作</a:t>
            </a:r>
            <a:endParaRPr lang="zh-CN" altLang="en-US"/>
          </a:p>
          <a:p>
            <a:pPr lvl="1"/>
            <a:r>
              <a:rPr lang="zh-CN" altLang="en-US" sz="2400"/>
              <a:t>图像经过特定卷积矩阵滤波后，所得到的卷积结果可认为是保留了像素点所构成的特定空间分布模式</a:t>
            </a:r>
            <a:endParaRPr lang="zh-CN" altLang="en-US" sz="2400"/>
          </a:p>
          <a:p>
            <a:pPr lvl="1"/>
            <a:r>
              <a:rPr lang="zh-CN" altLang="en-US" sz="2400"/>
              <a:t>两个7*7高斯卷积核的卷积结果</a:t>
            </a:r>
            <a:endParaRPr lang="zh-CN" altLang="en-US" sz="2400"/>
          </a:p>
        </p:txBody>
      </p:sp>
      <p:graphicFrame>
        <p:nvGraphicFramePr>
          <p:cNvPr id="4" name="对象 3"/>
          <p:cNvGraphicFramePr/>
          <p:nvPr/>
        </p:nvGraphicFramePr>
        <p:xfrm>
          <a:off x="446405" y="2806700"/>
          <a:ext cx="8251190" cy="3502025"/>
        </p:xfrm>
        <a:graphic>
          <a:graphicData uri="http://schemas.openxmlformats.org/presentationml/2006/ole">
            <mc:AlternateContent xmlns:mc="http://schemas.openxmlformats.org/markup-compatibility/2006">
              <mc:Choice xmlns:v="urn:schemas-microsoft-com:vml" Requires="v">
                <p:oleObj spid="_x0000_s6" name="" r:id="rId1" imgW="9022080" imgH="3840480" progId="Paint.Picture">
                  <p:embed/>
                </p:oleObj>
              </mc:Choice>
              <mc:Fallback>
                <p:oleObj name="" r:id="rId1" imgW="9022080" imgH="3840480" progId="Paint.Picture">
                  <p:embed/>
                  <p:pic>
                    <p:nvPicPr>
                      <p:cNvPr id="0" name="图片 5"/>
                      <p:cNvPicPr/>
                      <p:nvPr/>
                    </p:nvPicPr>
                    <p:blipFill>
                      <a:blip r:embed="rId2"/>
                      <a:stretch>
                        <a:fillRect/>
                      </a:stretch>
                    </p:blipFill>
                    <p:spPr>
                      <a:xfrm>
                        <a:off x="446405" y="2806700"/>
                        <a:ext cx="8251190" cy="3502025"/>
                      </a:xfrm>
                      <a:prstGeom prst="rect">
                        <a:avLst/>
                      </a:prstGeom>
                    </p:spPr>
                  </p:pic>
                </p:oleObj>
              </mc:Fallback>
            </mc:AlternateContent>
          </a:graphicData>
        </a:graphic>
      </p:graphicFrame>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sz="1965"/>
              <a:t>卷积的例子</a:t>
            </a:r>
            <a:endParaRPr lang="zh-CN" altLang="en-US" sz="1960"/>
          </a:p>
        </p:txBody>
      </p:sp>
      <p:pic>
        <p:nvPicPr>
          <p:cNvPr id="4" name="图片 3" descr="Convolution2"/>
          <p:cNvPicPr>
            <a:picLocks noChangeAspect="1"/>
          </p:cNvPicPr>
          <p:nvPr/>
        </p:nvPicPr>
        <p:blipFill>
          <a:blip r:embed="rId1"/>
          <a:stretch>
            <a:fillRect/>
          </a:stretch>
        </p:blipFill>
        <p:spPr>
          <a:xfrm>
            <a:off x="1019810" y="1457960"/>
            <a:ext cx="6096000" cy="4015740"/>
          </a:xfrm>
          <a:prstGeom prst="rect">
            <a:avLst/>
          </a:prstGeom>
        </p:spPr>
      </p:pic>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sz="2120"/>
              <a:t>卷积核</a:t>
            </a:r>
            <a:endParaRPr lang="zh-CN" altLang="en-US" sz="2120"/>
          </a:p>
          <a:p>
            <a:pPr lvl="1"/>
            <a:r>
              <a:rPr lang="zh-CN" altLang="en-US" sz="1965"/>
              <a:t>分析附近像素的影响</a:t>
            </a:r>
            <a:endParaRPr lang="zh-CN" altLang="en-US" sz="1965"/>
          </a:p>
          <a:p>
            <a:pPr lvl="1"/>
            <a:endParaRPr lang="zh-CN" altLang="en-US" sz="1965"/>
          </a:p>
          <a:p>
            <a:pPr lvl="1"/>
            <a:endParaRPr lang="zh-CN" altLang="en-US" sz="1965"/>
          </a:p>
          <a:p>
            <a:pPr lvl="1"/>
            <a:endParaRPr lang="zh-CN" altLang="en-US" sz="1965"/>
          </a:p>
          <a:p>
            <a:pPr lvl="1"/>
            <a:endParaRPr lang="zh-CN" altLang="en-US" sz="1965"/>
          </a:p>
          <a:p>
            <a:pPr lvl="1"/>
            <a:endParaRPr lang="zh-CN" altLang="en-US" sz="1965"/>
          </a:p>
          <a:p>
            <a:pPr lvl="1"/>
            <a:endParaRPr lang="zh-CN" altLang="en-US" sz="1965"/>
          </a:p>
          <a:p>
            <a:pPr lvl="1"/>
            <a:endParaRPr lang="zh-CN" altLang="en-US" sz="1965"/>
          </a:p>
          <a:p>
            <a:pPr lvl="1"/>
            <a:endParaRPr lang="zh-CN" altLang="en-US" sz="1965"/>
          </a:p>
          <a:p>
            <a:pPr lvl="1"/>
            <a:r>
              <a:rPr lang="zh-CN" altLang="en-US" sz="1965"/>
              <a:t>CNN利用近处的像素比远处的相关性更强的事实</a:t>
            </a:r>
            <a:endParaRPr lang="zh-CN" altLang="en-US" sz="1965"/>
          </a:p>
          <a:p>
            <a:pPr lvl="1"/>
            <a:r>
              <a:rPr lang="zh-CN" altLang="en-US" sz="1965"/>
              <a:t>采用用户指定尺寸的卷积核（经验法则为3x3或5x5），然后将图像从左上角移到右下角。对于图像上的每个点，基于卷积核使用卷积运算，计算结果</a:t>
            </a:r>
            <a:endParaRPr lang="zh-CN" altLang="en-US" sz="1965"/>
          </a:p>
        </p:txBody>
      </p:sp>
      <p:pic>
        <p:nvPicPr>
          <p:cNvPr id="4" name="图片 3" descr="juanji"/>
          <p:cNvPicPr>
            <a:picLocks noChangeAspect="1"/>
          </p:cNvPicPr>
          <p:nvPr/>
        </p:nvPicPr>
        <p:blipFill>
          <a:blip r:embed="rId1"/>
          <a:stretch>
            <a:fillRect/>
          </a:stretch>
        </p:blipFill>
        <p:spPr>
          <a:xfrm>
            <a:off x="1389380" y="1867535"/>
            <a:ext cx="6096000" cy="2689860"/>
          </a:xfrm>
          <a:prstGeom prst="rect">
            <a:avLst/>
          </a:prstGeom>
        </p:spPr>
      </p:pic>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sz="1965"/>
              <a:t>卷积核可能与任何东西有关</a:t>
            </a:r>
            <a:endParaRPr lang="zh-CN" altLang="en-US" sz="1965"/>
          </a:p>
          <a:p>
            <a:pPr lvl="1"/>
            <a:r>
              <a:rPr lang="zh-CN" altLang="en-US" sz="1960"/>
              <a:t>对于人类照片，一个卷积核可能与看到的鼻子有关，而我们的鼻子卷积核会让我们看到鼻子在我们的图像中出现的强度、次数和它们出现的位置。</a:t>
            </a:r>
            <a:endParaRPr lang="zh-CN" altLang="en-US" sz="1960"/>
          </a:p>
          <a:p>
            <a:pPr lvl="1"/>
            <a:r>
              <a:rPr lang="zh-CN" altLang="en-US" sz="1960"/>
              <a:t>这减少了神经网络必须学习的权重数量，并且还意味着当这些特征的位置发生变化时，它不会脱离神经网络</a:t>
            </a:r>
            <a:endParaRPr lang="zh-CN" altLang="en-US" sz="1960"/>
          </a:p>
        </p:txBody>
      </p:sp>
      <p:pic>
        <p:nvPicPr>
          <p:cNvPr id="5" name="图片 4" descr="Convolution1"/>
          <p:cNvPicPr>
            <a:picLocks noChangeAspect="1"/>
          </p:cNvPicPr>
          <p:nvPr/>
        </p:nvPicPr>
        <p:blipFill>
          <a:blip r:embed="rId1"/>
          <a:stretch>
            <a:fillRect/>
          </a:stretch>
        </p:blipFill>
        <p:spPr>
          <a:xfrm>
            <a:off x="1148080" y="2808605"/>
            <a:ext cx="6096000" cy="3962400"/>
          </a:xfrm>
          <a:prstGeom prst="rect">
            <a:avLst/>
          </a:prstGeom>
        </p:spPr>
      </p:pic>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对象 5"/>
          <p:cNvGraphicFramePr/>
          <p:nvPr/>
        </p:nvGraphicFramePr>
        <p:xfrm>
          <a:off x="537845" y="2245995"/>
          <a:ext cx="8068310" cy="3393440"/>
        </p:xfrm>
        <a:graphic>
          <a:graphicData uri="http://schemas.openxmlformats.org/presentationml/2006/ole">
            <mc:AlternateContent xmlns:mc="http://schemas.openxmlformats.org/markup-compatibility/2006">
              <mc:Choice xmlns:v="urn:schemas-microsoft-com:vml" Requires="v">
                <p:oleObj spid="_x0000_s8" name="" r:id="rId1" imgW="8061960" imgH="3390900" progId="Paint.Picture">
                  <p:embed/>
                </p:oleObj>
              </mc:Choice>
              <mc:Fallback>
                <p:oleObj name="" r:id="rId1" imgW="8061960" imgH="3390900" progId="Paint.Picture">
                  <p:embed/>
                  <p:pic>
                    <p:nvPicPr>
                      <p:cNvPr id="0" name="图片 7"/>
                      <p:cNvPicPr/>
                      <p:nvPr/>
                    </p:nvPicPr>
                    <p:blipFill>
                      <a:blip r:embed="rId2"/>
                      <a:stretch>
                        <a:fillRect/>
                      </a:stretch>
                    </p:blipFill>
                    <p:spPr>
                      <a:xfrm>
                        <a:off x="537845" y="2245995"/>
                        <a:ext cx="8068310" cy="3393440"/>
                      </a:xfrm>
                      <a:prstGeom prst="rect">
                        <a:avLst/>
                      </a:prstGeom>
                    </p:spPr>
                  </p:pic>
                </p:oleObj>
              </mc:Fallback>
            </mc:AlternateContent>
          </a:graphicData>
        </a:graphic>
      </p:graphicFrame>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sz="2400"/>
              <a:t>卷积操作</a:t>
            </a:r>
            <a:endParaRPr lang="zh-CN" altLang="en-US" sz="2400"/>
          </a:p>
          <a:p>
            <a:pPr lvl="1"/>
            <a:r>
              <a:rPr lang="zh-CN" altLang="en-US" sz="2225"/>
              <a:t>7*7大小的图像，通过3*3大小卷积矩阵以1的步长进行卷积操作，可得到5*5大小的卷积结果</a:t>
            </a:r>
            <a:endParaRPr lang="zh-CN" altLang="en-US" sz="2225"/>
          </a:p>
          <a:p>
            <a:pPr lvl="2"/>
            <a:endParaRPr lang="zh-CN" altLang="en-US" sz="2120"/>
          </a:p>
        </p:txBody>
      </p:sp>
      <p:graphicFrame>
        <p:nvGraphicFramePr>
          <p:cNvPr id="4" name="对象 3"/>
          <p:cNvGraphicFramePr/>
          <p:nvPr/>
        </p:nvGraphicFramePr>
        <p:xfrm>
          <a:off x="5149850" y="4286885"/>
          <a:ext cx="3456305" cy="1352550"/>
        </p:xfrm>
        <a:graphic>
          <a:graphicData uri="http://schemas.openxmlformats.org/presentationml/2006/ole">
            <mc:AlternateContent xmlns:mc="http://schemas.openxmlformats.org/markup-compatibility/2006">
              <mc:Choice xmlns:v="urn:schemas-microsoft-com:vml" Requires="v">
                <p:oleObj spid="_x0000_s5" name="" r:id="rId3" imgW="5227320" imgH="1828800" progId="Paint.Picture">
                  <p:embed/>
                </p:oleObj>
              </mc:Choice>
              <mc:Fallback>
                <p:oleObj name="" r:id="rId3" imgW="5227320" imgH="1828800" progId="Paint.Picture">
                  <p:embed/>
                  <p:pic>
                    <p:nvPicPr>
                      <p:cNvPr id="0" name="图片 4"/>
                      <p:cNvPicPr/>
                      <p:nvPr/>
                    </p:nvPicPr>
                    <p:blipFill>
                      <a:blip r:embed="rId4"/>
                      <a:stretch>
                        <a:fillRect/>
                      </a:stretch>
                    </p:blipFill>
                    <p:spPr>
                      <a:xfrm>
                        <a:off x="5149850" y="4286885"/>
                        <a:ext cx="3456305" cy="1352550"/>
                      </a:xfrm>
                      <a:prstGeom prst="rect">
                        <a:avLst/>
                      </a:prstGeom>
                    </p:spPr>
                  </p:pic>
                </p:oleObj>
              </mc:Fallback>
            </mc:AlternateContent>
          </a:graphicData>
        </a:graphic>
      </p:graphicFrame>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a:t>卷积操作</a:t>
            </a:r>
            <a:endParaRPr lang="zh-CN" altLang="en-US"/>
          </a:p>
          <a:p>
            <a:pPr lvl="1"/>
            <a:r>
              <a:rPr lang="zh-CN" altLang="en-US"/>
              <a:t>图像尺寸是4 x 4，滤镜是3 x 3，在卷积为2 x 2后得到输出</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r>
              <a:rPr lang="zh-CN" altLang="en-US" sz="2400"/>
              <a:t>如果有N x N图像大小和F x F滤波器大小，那么在卷积结果之后</a:t>
            </a:r>
            <a:endParaRPr lang="zh-CN" altLang="en-US" sz="2400"/>
          </a:p>
          <a:p>
            <a:pPr lvl="2"/>
            <a:r>
              <a:rPr lang="zh-CN" altLang="en-US" sz="2120">
                <a:sym typeface="+mn-ea"/>
              </a:rPr>
              <a:t>（N x N）</a:t>
            </a:r>
            <a:r>
              <a:rPr lang="en-US" altLang="zh-CN" sz="2120">
                <a:sym typeface="+mn-ea"/>
              </a:rPr>
              <a:t>*</a:t>
            </a:r>
            <a:r>
              <a:rPr lang="zh-CN" altLang="en-US" sz="2120">
                <a:sym typeface="+mn-ea"/>
              </a:rPr>
              <a:t>（F x F）</a:t>
            </a:r>
            <a:r>
              <a:rPr lang="en-US" altLang="zh-CN" sz="2120">
                <a:sym typeface="+mn-ea"/>
              </a:rPr>
              <a:t>=</a:t>
            </a:r>
            <a:r>
              <a:rPr lang="zh-CN" altLang="en-US" sz="2120">
                <a:sym typeface="+mn-ea"/>
              </a:rPr>
              <a:t>（</a:t>
            </a:r>
            <a:r>
              <a:rPr lang="en-US" altLang="zh-CN" sz="2120">
                <a:sym typeface="+mn-ea"/>
              </a:rPr>
              <a:t>N-</a:t>
            </a:r>
            <a:r>
              <a:rPr lang="zh-CN" altLang="en-US" sz="2120">
                <a:sym typeface="+mn-ea"/>
              </a:rPr>
              <a:t>F</a:t>
            </a:r>
            <a:r>
              <a:rPr lang="en-US" altLang="zh-CN" sz="2120">
                <a:sym typeface="+mn-ea"/>
              </a:rPr>
              <a:t>+1</a:t>
            </a:r>
            <a:r>
              <a:rPr lang="zh-CN" altLang="en-US" sz="2120">
                <a:sym typeface="+mn-ea"/>
              </a:rPr>
              <a:t>） x （</a:t>
            </a:r>
            <a:r>
              <a:rPr lang="en-US" altLang="zh-CN" sz="2120">
                <a:sym typeface="+mn-ea"/>
              </a:rPr>
              <a:t>N-</a:t>
            </a:r>
            <a:r>
              <a:rPr lang="zh-CN" altLang="en-US" sz="2120">
                <a:sym typeface="+mn-ea"/>
              </a:rPr>
              <a:t>F</a:t>
            </a:r>
            <a:r>
              <a:rPr lang="en-US" altLang="zh-CN" sz="2120">
                <a:sym typeface="+mn-ea"/>
              </a:rPr>
              <a:t>+1</a:t>
            </a:r>
            <a:r>
              <a:rPr lang="zh-CN" altLang="en-US" sz="2120">
                <a:sym typeface="+mn-ea"/>
              </a:rPr>
              <a:t>）</a:t>
            </a:r>
            <a:endParaRPr lang="zh-CN" altLang="en-US" sz="2120">
              <a:sym typeface="+mn-ea"/>
            </a:endParaRPr>
          </a:p>
        </p:txBody>
      </p:sp>
      <p:pic>
        <p:nvPicPr>
          <p:cNvPr id="5" name="图片 4" descr="CCN4"/>
          <p:cNvPicPr>
            <a:picLocks noChangeAspect="1"/>
          </p:cNvPicPr>
          <p:nvPr/>
        </p:nvPicPr>
        <p:blipFill>
          <a:blip r:embed="rId1"/>
          <a:stretch>
            <a:fillRect/>
          </a:stretch>
        </p:blipFill>
        <p:spPr>
          <a:xfrm>
            <a:off x="3409950" y="2195195"/>
            <a:ext cx="2324100" cy="2466975"/>
          </a:xfrm>
          <a:prstGeom prst="rect">
            <a:avLst/>
          </a:prstGeom>
        </p:spPr>
      </p:pic>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r>
              <a:rPr lang="zh-CN" altLang="en-US"/>
              <a:t>视觉问答数据集</a:t>
            </a:r>
            <a:endParaRPr lang="zh-CN" altLang="en-US"/>
          </a:p>
          <a:p>
            <a:pPr lvl="1"/>
            <a:r>
              <a:rPr lang="zh-CN" altLang="en-US">
                <a:hlinkClick r:id="rId1" action="ppaction://hlinkfile"/>
              </a:rPr>
              <a:t>DAQUAR数据集</a:t>
            </a:r>
            <a:endParaRPr lang="zh-CN" altLang="en-US"/>
          </a:p>
          <a:p>
            <a:pPr lvl="2"/>
            <a:r>
              <a:rPr lang="zh-CN" altLang="en-US"/>
              <a:t>它是最小的VQA数据集之一。它由6795训练和5673测试的问答对构成。该数据集还可以整理为一个更小的数据集，仅包含37个类别，称为daquarl -37。daquarl -37仅包含3825训练和297个测试的视觉问答对。</a:t>
            </a:r>
            <a:endParaRPr lang="zh-CN" altLang="en-US"/>
          </a:p>
          <a:p>
            <a:pPr lvl="1"/>
            <a:r>
              <a:rPr lang="zh-CN" altLang="en-US">
                <a:hlinkClick r:id="rId2"/>
              </a:rPr>
              <a:t>COCO-QA数据集</a:t>
            </a:r>
            <a:endParaRPr lang="zh-CN" altLang="en-US"/>
          </a:p>
          <a:p>
            <a:pPr lvl="2"/>
            <a:r>
              <a:rPr lang="zh-CN" altLang="en-US"/>
              <a:t>包含78,736个培训和38,948个测试问答对。大多数问题询问图像中的对象（69.84％），其他问题涉及颜色（16.59％），计数（7.47％）和位置（6.10％）。所有问题都只有一个单词的答案，且仅有435个的独立的答案。</a:t>
            </a:r>
            <a:endParaRPr lang="zh-CN" altLang="en-US"/>
          </a:p>
        </p:txBody>
      </p:sp>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a:t>卷积操作</a:t>
            </a:r>
            <a:endParaRPr lang="zh-CN" altLang="en-US"/>
          </a:p>
          <a:p>
            <a:pPr lvl="1"/>
            <a:r>
              <a:rPr lang="zh-CN" altLang="en-US"/>
              <a:t>有一张32*32*3(RGB)的图像，使用5*5*3的卷积核</a:t>
            </a:r>
            <a:r>
              <a:rPr lang="en-US" altLang="zh-CN"/>
              <a:t>W</a:t>
            </a:r>
            <a:r>
              <a:rPr lang="zh-CN" altLang="en-US" baseline="-25000"/>
              <a:t>1</a:t>
            </a:r>
            <a:r>
              <a:rPr lang="zh-CN" altLang="en-US"/>
              <a:t>，步长为1对其进行卷积操作。卷积核</a:t>
            </a:r>
            <a:r>
              <a:rPr lang="en-US" altLang="zh-CN"/>
              <a:t>W</a:t>
            </a:r>
            <a:r>
              <a:rPr lang="zh-CN" altLang="en-US" baseline="-25000"/>
              <a:t>1</a:t>
            </a:r>
            <a:r>
              <a:rPr lang="zh-CN" altLang="en-US"/>
              <a:t>在原始图像上从左到右、从上到下进行计算，改变5*5子块区域中的中心像素点值，得到28*28的特征图</a:t>
            </a:r>
            <a:r>
              <a:rPr lang="en-US" altLang="zh-CN"/>
              <a:t>m</a:t>
            </a:r>
            <a:r>
              <a:rPr lang="zh-CN" altLang="en-US" baseline="-25000"/>
              <a:t>1</a:t>
            </a:r>
            <a:endParaRPr lang="zh-CN" altLang="en-US" baseline="-25000"/>
          </a:p>
        </p:txBody>
      </p:sp>
      <p:graphicFrame>
        <p:nvGraphicFramePr>
          <p:cNvPr id="4" name="对象 3"/>
          <p:cNvGraphicFramePr/>
          <p:nvPr/>
        </p:nvGraphicFramePr>
        <p:xfrm>
          <a:off x="800735" y="3343910"/>
          <a:ext cx="7982585" cy="1953260"/>
        </p:xfrm>
        <a:graphic>
          <a:graphicData uri="http://schemas.openxmlformats.org/presentationml/2006/ole">
            <mc:AlternateContent xmlns:mc="http://schemas.openxmlformats.org/markup-compatibility/2006">
              <mc:Choice xmlns:v="urn:schemas-microsoft-com:vml" Requires="v">
                <p:oleObj spid="_x0000_s6" name="" r:id="rId1" imgW="9479280" imgH="2887980" progId="Paint.Picture">
                  <p:embed/>
                </p:oleObj>
              </mc:Choice>
              <mc:Fallback>
                <p:oleObj name="" r:id="rId1" imgW="9479280" imgH="2887980" progId="Paint.Picture">
                  <p:embed/>
                  <p:pic>
                    <p:nvPicPr>
                      <p:cNvPr id="0" name="图片 5"/>
                      <p:cNvPicPr/>
                      <p:nvPr/>
                    </p:nvPicPr>
                    <p:blipFill>
                      <a:blip r:embed="rId2"/>
                      <a:stretch>
                        <a:fillRect/>
                      </a:stretch>
                    </p:blipFill>
                    <p:spPr>
                      <a:xfrm>
                        <a:off x="800735" y="3343910"/>
                        <a:ext cx="7982585" cy="1953260"/>
                      </a:xfrm>
                      <a:prstGeom prst="rect">
                        <a:avLst/>
                      </a:prstGeom>
                    </p:spPr>
                  </p:pic>
                </p:oleObj>
              </mc:Fallback>
            </mc:AlternateContent>
          </a:graphicData>
        </a:graphic>
      </p:graphicFrame>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a:t>卷积操作</a:t>
            </a:r>
            <a:endParaRPr lang="zh-CN" altLang="en-US"/>
          </a:p>
          <a:p>
            <a:pPr lvl="1"/>
            <a:r>
              <a:t>使用另一个5*5*3的卷积核</a:t>
            </a:r>
            <a:r>
              <a:rPr lang="en-US"/>
              <a:t>W</a:t>
            </a:r>
            <a:r>
              <a:rPr baseline="-25000"/>
              <a:t>2</a:t>
            </a:r>
            <a:r>
              <a:t>与原始图像做卷积操作，得到特征图</a:t>
            </a:r>
            <a:r>
              <a:rPr lang="en-US"/>
              <a:t>m</a:t>
            </a:r>
            <a:r>
              <a:rPr baseline="-25000"/>
              <a:t>2</a:t>
            </a:r>
            <a:endParaRPr baseline="-25000"/>
          </a:p>
        </p:txBody>
      </p:sp>
      <p:graphicFrame>
        <p:nvGraphicFramePr>
          <p:cNvPr id="5" name="对象 4"/>
          <p:cNvGraphicFramePr/>
          <p:nvPr/>
        </p:nvGraphicFramePr>
        <p:xfrm>
          <a:off x="610870" y="2620645"/>
          <a:ext cx="8227695" cy="2364740"/>
        </p:xfrm>
        <a:graphic>
          <a:graphicData uri="http://schemas.openxmlformats.org/presentationml/2006/ole">
            <mc:AlternateContent xmlns:mc="http://schemas.openxmlformats.org/markup-compatibility/2006">
              <mc:Choice xmlns:v="urn:schemas-microsoft-com:vml" Requires="v">
                <p:oleObj spid="_x0000_s7" name="" r:id="rId1" imgW="9372600" imgH="2857500" progId="Paint.Picture">
                  <p:embed/>
                </p:oleObj>
              </mc:Choice>
              <mc:Fallback>
                <p:oleObj name="" r:id="rId1" imgW="9372600" imgH="2857500" progId="Paint.Picture">
                  <p:embed/>
                  <p:pic>
                    <p:nvPicPr>
                      <p:cNvPr id="0" name="图片 6"/>
                      <p:cNvPicPr/>
                      <p:nvPr/>
                    </p:nvPicPr>
                    <p:blipFill>
                      <a:blip r:embed="rId2"/>
                      <a:stretch>
                        <a:fillRect/>
                      </a:stretch>
                    </p:blipFill>
                    <p:spPr>
                      <a:xfrm>
                        <a:off x="610870" y="2620645"/>
                        <a:ext cx="8227695" cy="2364740"/>
                      </a:xfrm>
                      <a:prstGeom prst="rect">
                        <a:avLst/>
                      </a:prstGeom>
                    </p:spPr>
                  </p:pic>
                </p:oleObj>
              </mc:Fallback>
            </mc:AlternateContent>
          </a:graphicData>
        </a:graphic>
      </p:graphicFrame>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a:t>卷积操作</a:t>
            </a:r>
            <a:endParaRPr lang="zh-CN" altLang="en-US"/>
          </a:p>
          <a:p>
            <a:pPr lvl="1"/>
            <a:r>
              <a:t>使用6个5*5*3的卷积核与原始图像做卷积操作，则得到6个28*28的特征图</a:t>
            </a:r>
          </a:p>
          <a:p>
            <a:pPr lvl="1"/>
            <a:r>
              <a:t>注意： 6个5*5*3的卷积核均是数据驱动学习得到，其刻画了不同的视觉模式</a:t>
            </a:r>
          </a:p>
        </p:txBody>
      </p:sp>
      <p:graphicFrame>
        <p:nvGraphicFramePr>
          <p:cNvPr id="4" name="对象 3"/>
          <p:cNvGraphicFramePr/>
          <p:nvPr/>
        </p:nvGraphicFramePr>
        <p:xfrm>
          <a:off x="603250" y="3260090"/>
          <a:ext cx="8343900" cy="3048635"/>
        </p:xfrm>
        <a:graphic>
          <a:graphicData uri="http://schemas.openxmlformats.org/presentationml/2006/ole">
            <mc:AlternateContent xmlns:mc="http://schemas.openxmlformats.org/markup-compatibility/2006">
              <mc:Choice xmlns:v="urn:schemas-microsoft-com:vml" Requires="v">
                <p:oleObj spid="_x0000_s6" name="" r:id="rId1" imgW="10066020" imgH="3954780" progId="Paint.Picture">
                  <p:embed/>
                </p:oleObj>
              </mc:Choice>
              <mc:Fallback>
                <p:oleObj name="" r:id="rId1" imgW="10066020" imgH="3954780" progId="Paint.Picture">
                  <p:embed/>
                  <p:pic>
                    <p:nvPicPr>
                      <p:cNvPr id="0" name="图片 5"/>
                      <p:cNvPicPr/>
                      <p:nvPr/>
                    </p:nvPicPr>
                    <p:blipFill>
                      <a:blip r:embed="rId2"/>
                      <a:stretch>
                        <a:fillRect/>
                      </a:stretch>
                    </p:blipFill>
                    <p:spPr>
                      <a:xfrm>
                        <a:off x="603250" y="3260090"/>
                        <a:ext cx="8343900" cy="3048635"/>
                      </a:xfrm>
                      <a:prstGeom prst="rect">
                        <a:avLst/>
                      </a:prstGeom>
                    </p:spPr>
                  </p:pic>
                </p:oleObj>
              </mc:Fallback>
            </mc:AlternateContent>
          </a:graphicData>
        </a:graphic>
      </p:graphicFrame>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a:t>卷积+激活函数(非线性映射)</a:t>
            </a:r>
            <a:endParaRPr lang="zh-CN" altLang="en-US"/>
          </a:p>
          <a:p>
            <a:pPr lvl="1"/>
            <a:r>
              <a:rPr lang="zh-CN" altLang="en-US"/>
              <a:t>在对原始图像做卷积操作后，可使用ReLu激活函数对卷积后结果进行处理</a:t>
            </a:r>
            <a:endParaRPr lang="zh-CN" altLang="en-US"/>
          </a:p>
        </p:txBody>
      </p:sp>
      <p:graphicFrame>
        <p:nvGraphicFramePr>
          <p:cNvPr id="4" name="对象 3"/>
          <p:cNvGraphicFramePr/>
          <p:nvPr/>
        </p:nvGraphicFramePr>
        <p:xfrm>
          <a:off x="652145" y="2383155"/>
          <a:ext cx="7840345" cy="2450465"/>
        </p:xfrm>
        <a:graphic>
          <a:graphicData uri="http://schemas.openxmlformats.org/presentationml/2006/ole">
            <mc:AlternateContent xmlns:mc="http://schemas.openxmlformats.org/markup-compatibility/2006">
              <mc:Choice xmlns:v="urn:schemas-microsoft-com:vml" Requires="v">
                <p:oleObj spid="_x0000_s6" name="" r:id="rId1" imgW="10507980" imgH="3520440" progId="Paint.Picture">
                  <p:embed/>
                </p:oleObj>
              </mc:Choice>
              <mc:Fallback>
                <p:oleObj name="" r:id="rId1" imgW="10507980" imgH="3520440" progId="Paint.Picture">
                  <p:embed/>
                  <p:pic>
                    <p:nvPicPr>
                      <p:cNvPr id="0" name="图片 5"/>
                      <p:cNvPicPr/>
                      <p:nvPr/>
                    </p:nvPicPr>
                    <p:blipFill>
                      <a:blip r:embed="rId2"/>
                      <a:stretch>
                        <a:fillRect/>
                      </a:stretch>
                    </p:blipFill>
                    <p:spPr>
                      <a:xfrm>
                        <a:off x="652145" y="2383155"/>
                        <a:ext cx="7840345" cy="2450465"/>
                      </a:xfrm>
                      <a:prstGeom prst="rect">
                        <a:avLst/>
                      </a:prstGeom>
                    </p:spPr>
                  </p:pic>
                </p:oleObj>
              </mc:Fallback>
            </mc:AlternateContent>
          </a:graphicData>
        </a:graphic>
      </p:graphicFrame>
      <p:graphicFrame>
        <p:nvGraphicFramePr>
          <p:cNvPr id="8" name="对象 7"/>
          <p:cNvGraphicFramePr/>
          <p:nvPr/>
        </p:nvGraphicFramePr>
        <p:xfrm>
          <a:off x="3131185" y="4912995"/>
          <a:ext cx="5361305" cy="1502410"/>
        </p:xfrm>
        <a:graphic>
          <a:graphicData uri="http://schemas.openxmlformats.org/presentationml/2006/ole">
            <mc:AlternateContent xmlns:mc="http://schemas.openxmlformats.org/markup-compatibility/2006">
              <mc:Choice xmlns:v="urn:schemas-microsoft-com:vml" Requires="v">
                <p:oleObj spid="_x0000_s9" name="" r:id="rId3" imgW="5356860" imgH="1501140" progId="Paint.Picture">
                  <p:embed/>
                </p:oleObj>
              </mc:Choice>
              <mc:Fallback>
                <p:oleObj name="" r:id="rId3" imgW="5356860" imgH="1501140" progId="Paint.Picture">
                  <p:embed/>
                  <p:pic>
                    <p:nvPicPr>
                      <p:cNvPr id="0" name="图片 8"/>
                      <p:cNvPicPr/>
                      <p:nvPr/>
                    </p:nvPicPr>
                    <p:blipFill>
                      <a:blip r:embed="rId4"/>
                      <a:stretch>
                        <a:fillRect/>
                      </a:stretch>
                    </p:blipFill>
                    <p:spPr>
                      <a:xfrm>
                        <a:off x="3131185" y="4912995"/>
                        <a:ext cx="5361305" cy="1502410"/>
                      </a:xfrm>
                      <a:prstGeom prst="rect">
                        <a:avLst/>
                      </a:prstGeom>
                    </p:spPr>
                  </p:pic>
                </p:oleObj>
              </mc:Fallback>
            </mc:AlternateContent>
          </a:graphicData>
        </a:graphic>
      </p:graphicFrame>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a:t>卷积操作</a:t>
            </a:r>
            <a:endParaRPr lang="zh-CN" altLang="en-US"/>
          </a:p>
          <a:p>
            <a:pPr lvl="1"/>
            <a:endParaRPr lang="zh-CN" altLang="en-US" sz="2120">
              <a:sym typeface="+mn-ea"/>
            </a:endParaRPr>
          </a:p>
        </p:txBody>
      </p:sp>
      <p:pic>
        <p:nvPicPr>
          <p:cNvPr id="4" name="图片 3" descr="CNN22"/>
          <p:cNvPicPr>
            <a:picLocks noChangeAspect="1"/>
          </p:cNvPicPr>
          <p:nvPr/>
        </p:nvPicPr>
        <p:blipFill>
          <a:blip r:embed="rId1"/>
          <a:stretch>
            <a:fillRect/>
          </a:stretch>
        </p:blipFill>
        <p:spPr>
          <a:xfrm>
            <a:off x="1524000" y="1546225"/>
            <a:ext cx="6096000" cy="4762500"/>
          </a:xfrm>
          <a:prstGeom prst="rect">
            <a:avLst/>
          </a:prstGeom>
        </p:spPr>
      </p:pic>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a:t>步幅和填充</a:t>
            </a:r>
            <a:endParaRPr lang="zh-CN" altLang="en-US"/>
          </a:p>
          <a:p>
            <a:pPr lvl="1"/>
            <a:r>
              <a:rPr lang="zh-CN" altLang="en-US"/>
              <a:t>如果对 kernel 在图像中移动的过程进行观察，我们就会发现图像外围像素的影响远小于图像中心像素的影响。</a:t>
            </a:r>
            <a:endParaRPr lang="zh-CN" altLang="en-US"/>
          </a:p>
          <a:p>
            <a:pPr lvl="1"/>
            <a:r>
              <a:rPr lang="zh-CN" altLang="en-US"/>
              <a:t>这样会导致我们失去图像中包含的一些信息</a:t>
            </a:r>
            <a:endParaRPr lang="zh-CN" altLang="en-US"/>
          </a:p>
          <a:p>
            <a:pPr lvl="1"/>
            <a:r>
              <a:rPr lang="zh-CN" altLang="en-US"/>
              <a:t>可以使用额外的边框来填充图像（padding）</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sz="2120">
              <a:sym typeface="+mn-ea"/>
            </a:endParaRPr>
          </a:p>
        </p:txBody>
      </p:sp>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a:t>步幅和填充</a:t>
            </a:r>
            <a:endParaRPr lang="zh-CN" altLang="en-US"/>
          </a:p>
          <a:p>
            <a:pPr lvl="1"/>
            <a:r>
              <a:rPr lang="zh-CN" altLang="en-US"/>
              <a:t>Stride表示我们在卷积的每一步骤中移动了多少步。默认情况下它是1。</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sz="2120">
              <a:sym typeface="+mn-ea"/>
            </a:endParaRPr>
          </a:p>
        </p:txBody>
      </p:sp>
      <p:pic>
        <p:nvPicPr>
          <p:cNvPr id="4" name="图片 3" descr="CNN5"/>
          <p:cNvPicPr>
            <a:picLocks noChangeAspect="1"/>
          </p:cNvPicPr>
          <p:nvPr/>
        </p:nvPicPr>
        <p:blipFill>
          <a:blip r:embed="rId1"/>
          <a:stretch>
            <a:fillRect/>
          </a:stretch>
        </p:blipFill>
        <p:spPr>
          <a:xfrm>
            <a:off x="809625" y="2319020"/>
            <a:ext cx="7524750" cy="4400550"/>
          </a:xfrm>
          <a:prstGeom prst="rect">
            <a:avLst/>
          </a:prstGeom>
        </p:spPr>
      </p:pic>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a:t>步幅</a:t>
            </a:r>
            <a:endParaRPr lang="zh-CN" altLang="en-US"/>
          </a:p>
          <a:p>
            <a:pPr lvl="1"/>
            <a:r>
              <a:rPr lang="zh-CN" altLang="en-US" sz="2000"/>
              <a:t>7*7大小的图像，通过3*3大小卷积矩阵</a:t>
            </a:r>
            <a:r>
              <a:rPr lang="zh-CN" altLang="en-US" sz="2000">
                <a:solidFill>
                  <a:srgbClr val="FF0000"/>
                </a:solidFill>
              </a:rPr>
              <a:t>以1的步长</a:t>
            </a:r>
            <a:r>
              <a:rPr lang="zh-CN" altLang="en-US" sz="2000"/>
              <a:t>进行卷积操作，可得到5*5大小的卷积结果</a:t>
            </a:r>
            <a:endParaRPr lang="zh-CN" altLang="en-US" sz="2000"/>
          </a:p>
          <a:p>
            <a:pPr lvl="1"/>
            <a:endParaRPr lang="zh-CN" altLang="en-US"/>
          </a:p>
          <a:p>
            <a:pPr lvl="1"/>
            <a:endParaRPr lang="zh-CN" altLang="en-US"/>
          </a:p>
          <a:p>
            <a:pPr lvl="1"/>
            <a:endParaRPr lang="zh-CN" altLang="en-US" sz="2120">
              <a:sym typeface="+mn-ea"/>
            </a:endParaRPr>
          </a:p>
        </p:txBody>
      </p:sp>
      <p:graphicFrame>
        <p:nvGraphicFramePr>
          <p:cNvPr id="4" name="对象 3"/>
          <p:cNvGraphicFramePr/>
          <p:nvPr/>
        </p:nvGraphicFramePr>
        <p:xfrm>
          <a:off x="1264920" y="3272790"/>
          <a:ext cx="5948680" cy="1452245"/>
        </p:xfrm>
        <a:graphic>
          <a:graphicData uri="http://schemas.openxmlformats.org/presentationml/2006/ole">
            <mc:AlternateContent xmlns:mc="http://schemas.openxmlformats.org/markup-compatibility/2006">
              <mc:Choice xmlns:v="urn:schemas-microsoft-com:vml" Requires="v">
                <p:oleObj spid="_x0000_s5" name="" r:id="rId1" imgW="6736080" imgH="1828800" progId="Paint.Picture">
                  <p:embed/>
                </p:oleObj>
              </mc:Choice>
              <mc:Fallback>
                <p:oleObj name="" r:id="rId1" imgW="6736080" imgH="1828800" progId="Paint.Picture">
                  <p:embed/>
                  <p:pic>
                    <p:nvPicPr>
                      <p:cNvPr id="0" name="图片 4"/>
                      <p:cNvPicPr/>
                      <p:nvPr/>
                    </p:nvPicPr>
                    <p:blipFill>
                      <a:blip r:embed="rId2"/>
                      <a:stretch>
                        <a:fillRect/>
                      </a:stretch>
                    </p:blipFill>
                    <p:spPr>
                      <a:xfrm>
                        <a:off x="1264920" y="3272790"/>
                        <a:ext cx="5948680" cy="1452245"/>
                      </a:xfrm>
                      <a:prstGeom prst="rect">
                        <a:avLst/>
                      </a:prstGeom>
                    </p:spPr>
                  </p:pic>
                </p:oleObj>
              </mc:Fallback>
            </mc:AlternateContent>
          </a:graphicData>
        </a:graphic>
      </p:graphicFrame>
      <p:graphicFrame>
        <p:nvGraphicFramePr>
          <p:cNvPr id="6" name="对象 5"/>
          <p:cNvGraphicFramePr/>
          <p:nvPr/>
        </p:nvGraphicFramePr>
        <p:xfrm>
          <a:off x="1297305" y="4802505"/>
          <a:ext cx="5885180" cy="1309370"/>
        </p:xfrm>
        <a:graphic>
          <a:graphicData uri="http://schemas.openxmlformats.org/presentationml/2006/ole">
            <mc:AlternateContent xmlns:mc="http://schemas.openxmlformats.org/markup-compatibility/2006">
              <mc:Choice xmlns:v="urn:schemas-microsoft-com:vml" Requires="v">
                <p:oleObj spid="_x0000_s7" name="" r:id="rId3" imgW="6644640" imgH="1821180" progId="Paint.Picture">
                  <p:embed/>
                </p:oleObj>
              </mc:Choice>
              <mc:Fallback>
                <p:oleObj name="" r:id="rId3" imgW="6644640" imgH="1821180" progId="Paint.Picture">
                  <p:embed/>
                  <p:pic>
                    <p:nvPicPr>
                      <p:cNvPr id="0" name="图片 6"/>
                      <p:cNvPicPr/>
                      <p:nvPr/>
                    </p:nvPicPr>
                    <p:blipFill>
                      <a:blip r:embed="rId4"/>
                      <a:stretch>
                        <a:fillRect/>
                      </a:stretch>
                    </p:blipFill>
                    <p:spPr>
                      <a:xfrm>
                        <a:off x="1297305" y="4802505"/>
                        <a:ext cx="5885180" cy="1309370"/>
                      </a:xfrm>
                      <a:prstGeom prst="rect">
                        <a:avLst/>
                      </a:prstGeom>
                    </p:spPr>
                  </p:pic>
                </p:oleObj>
              </mc:Fallback>
            </mc:AlternateContent>
          </a:graphicData>
        </a:graphic>
      </p:graphicFrame>
      <p:graphicFrame>
        <p:nvGraphicFramePr>
          <p:cNvPr id="8" name="对象 7"/>
          <p:cNvGraphicFramePr/>
          <p:nvPr/>
        </p:nvGraphicFramePr>
        <p:xfrm>
          <a:off x="1264920" y="2034540"/>
          <a:ext cx="5949315" cy="1301115"/>
        </p:xfrm>
        <a:graphic>
          <a:graphicData uri="http://schemas.openxmlformats.org/presentationml/2006/ole">
            <mc:AlternateContent xmlns:mc="http://schemas.openxmlformats.org/markup-compatibility/2006">
              <mc:Choice xmlns:v="urn:schemas-microsoft-com:vml" Requires="v">
                <p:oleObj spid="_x0000_s9" name="" r:id="rId5" imgW="6697980" imgH="1813560" progId="Paint.Picture">
                  <p:embed/>
                </p:oleObj>
              </mc:Choice>
              <mc:Fallback>
                <p:oleObj name="" r:id="rId5" imgW="6697980" imgH="1813560" progId="Paint.Picture">
                  <p:embed/>
                  <p:pic>
                    <p:nvPicPr>
                      <p:cNvPr id="0" name="图片 4"/>
                      <p:cNvPicPr/>
                      <p:nvPr/>
                    </p:nvPicPr>
                    <p:blipFill>
                      <a:blip r:embed="rId6"/>
                      <a:stretch>
                        <a:fillRect/>
                      </a:stretch>
                    </p:blipFill>
                    <p:spPr>
                      <a:xfrm>
                        <a:off x="1264920" y="2034540"/>
                        <a:ext cx="5949315" cy="1301115"/>
                      </a:xfrm>
                      <a:prstGeom prst="rect">
                        <a:avLst/>
                      </a:prstGeom>
                    </p:spPr>
                  </p:pic>
                </p:oleObj>
              </mc:Fallback>
            </mc:AlternateContent>
          </a:graphicData>
        </a:graphic>
      </p:graphicFrame>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a:t>步幅</a:t>
            </a:r>
            <a:endParaRPr lang="zh-CN" altLang="en-US"/>
          </a:p>
          <a:p>
            <a:pPr lvl="1"/>
            <a:r>
              <a:rPr lang="zh-CN" altLang="en-US"/>
              <a:t>7*7大小的图像，通过3*3大小卷积矩阵</a:t>
            </a:r>
            <a:r>
              <a:rPr lang="zh-CN" altLang="en-US">
                <a:solidFill>
                  <a:srgbClr val="FF0000"/>
                </a:solidFill>
              </a:rPr>
              <a:t>以1的步长</a:t>
            </a:r>
            <a:r>
              <a:rPr lang="zh-CN" altLang="en-US"/>
              <a:t>进行卷积操作，可得到5*5大小的卷积结果</a:t>
            </a:r>
            <a:endParaRPr lang="zh-CN" altLang="en-US"/>
          </a:p>
          <a:p>
            <a:pPr lvl="1"/>
            <a:endParaRPr lang="zh-CN" altLang="en-US"/>
          </a:p>
          <a:p>
            <a:pPr lvl="1"/>
            <a:endParaRPr lang="zh-CN" altLang="en-US"/>
          </a:p>
          <a:p>
            <a:pPr lvl="1"/>
            <a:endParaRPr lang="zh-CN" altLang="en-US" sz="2120">
              <a:sym typeface="+mn-ea"/>
            </a:endParaRPr>
          </a:p>
        </p:txBody>
      </p:sp>
      <p:graphicFrame>
        <p:nvGraphicFramePr>
          <p:cNvPr id="8" name="对象 7"/>
          <p:cNvGraphicFramePr/>
          <p:nvPr/>
        </p:nvGraphicFramePr>
        <p:xfrm>
          <a:off x="1212850" y="2326005"/>
          <a:ext cx="6718300" cy="1807845"/>
        </p:xfrm>
        <a:graphic>
          <a:graphicData uri="http://schemas.openxmlformats.org/presentationml/2006/ole">
            <mc:AlternateContent xmlns:mc="http://schemas.openxmlformats.org/markup-compatibility/2006">
              <mc:Choice xmlns:v="urn:schemas-microsoft-com:vml" Requires="v">
                <p:oleObj spid="_x0000_s9" name="" r:id="rId1" imgW="6713220" imgH="1805940" progId="Paint.Picture">
                  <p:embed/>
                </p:oleObj>
              </mc:Choice>
              <mc:Fallback>
                <p:oleObj name="" r:id="rId1" imgW="6713220" imgH="1805940" progId="Paint.Picture">
                  <p:embed/>
                  <p:pic>
                    <p:nvPicPr>
                      <p:cNvPr id="0" name="图片 8"/>
                      <p:cNvPicPr/>
                      <p:nvPr/>
                    </p:nvPicPr>
                    <p:blipFill>
                      <a:blip r:embed="rId2"/>
                      <a:stretch>
                        <a:fillRect/>
                      </a:stretch>
                    </p:blipFill>
                    <p:spPr>
                      <a:xfrm>
                        <a:off x="1212850" y="2326005"/>
                        <a:ext cx="6718300" cy="1807845"/>
                      </a:xfrm>
                      <a:prstGeom prst="rect">
                        <a:avLst/>
                      </a:prstGeom>
                    </p:spPr>
                  </p:pic>
                </p:oleObj>
              </mc:Fallback>
            </mc:AlternateContent>
          </a:graphicData>
        </a:graphic>
      </p:graphicFrame>
      <p:graphicFrame>
        <p:nvGraphicFramePr>
          <p:cNvPr id="10" name="对象 9"/>
          <p:cNvGraphicFramePr/>
          <p:nvPr/>
        </p:nvGraphicFramePr>
        <p:xfrm>
          <a:off x="1231900" y="4258945"/>
          <a:ext cx="6680200" cy="1807845"/>
        </p:xfrm>
        <a:graphic>
          <a:graphicData uri="http://schemas.openxmlformats.org/presentationml/2006/ole">
            <mc:AlternateContent xmlns:mc="http://schemas.openxmlformats.org/markup-compatibility/2006">
              <mc:Choice xmlns:v="urn:schemas-microsoft-com:vml" Requires="v">
                <p:oleObj spid="_x0000_s11" name="" r:id="rId3" imgW="6675120" imgH="1805940" progId="Paint.Picture">
                  <p:embed/>
                </p:oleObj>
              </mc:Choice>
              <mc:Fallback>
                <p:oleObj name="" r:id="rId3" imgW="6675120" imgH="1805940" progId="Paint.Picture">
                  <p:embed/>
                  <p:pic>
                    <p:nvPicPr>
                      <p:cNvPr id="0" name="图片 10"/>
                      <p:cNvPicPr/>
                      <p:nvPr/>
                    </p:nvPicPr>
                    <p:blipFill>
                      <a:blip r:embed="rId4"/>
                      <a:stretch>
                        <a:fillRect/>
                      </a:stretch>
                    </p:blipFill>
                    <p:spPr>
                      <a:xfrm>
                        <a:off x="1231900" y="4258945"/>
                        <a:ext cx="6680200" cy="1807845"/>
                      </a:xfrm>
                      <a:prstGeom prst="rect">
                        <a:avLst/>
                      </a:prstGeom>
                    </p:spPr>
                  </p:pic>
                </p:oleObj>
              </mc:Fallback>
            </mc:AlternateContent>
          </a:graphicData>
        </a:graphic>
      </p:graphicFrame>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a:t>步幅</a:t>
            </a:r>
            <a:endParaRPr lang="zh-CN" altLang="en-US"/>
          </a:p>
          <a:p>
            <a:pPr lvl="1"/>
            <a:r>
              <a:rPr lang="zh-CN" altLang="en-US"/>
              <a:t>7*7大小的图像，通过3*3大小卷积矩阵</a:t>
            </a:r>
            <a:r>
              <a:rPr lang="zh-CN" altLang="en-US">
                <a:solidFill>
                  <a:srgbClr val="FF0000"/>
                </a:solidFill>
              </a:rPr>
              <a:t>以</a:t>
            </a:r>
            <a:r>
              <a:rPr lang="en-US" altLang="zh-CN">
                <a:solidFill>
                  <a:srgbClr val="FF0000"/>
                </a:solidFill>
              </a:rPr>
              <a:t>2</a:t>
            </a:r>
            <a:r>
              <a:rPr lang="zh-CN" altLang="en-US">
                <a:solidFill>
                  <a:srgbClr val="FF0000"/>
                </a:solidFill>
              </a:rPr>
              <a:t>的步长</a:t>
            </a:r>
            <a:r>
              <a:rPr lang="zh-CN" altLang="en-US"/>
              <a:t>进行卷积操作，可得到</a:t>
            </a:r>
            <a:r>
              <a:rPr lang="en-US" altLang="zh-CN"/>
              <a:t>3</a:t>
            </a:r>
            <a:r>
              <a:rPr lang="zh-CN" altLang="en-US"/>
              <a:t>*</a:t>
            </a:r>
            <a:r>
              <a:rPr lang="en-US" altLang="zh-CN"/>
              <a:t>3</a:t>
            </a:r>
            <a:r>
              <a:rPr lang="zh-CN" altLang="en-US"/>
              <a:t>大小的卷积结果</a:t>
            </a:r>
            <a:endParaRPr lang="zh-CN" altLang="en-US"/>
          </a:p>
          <a:p>
            <a:pPr lvl="1"/>
            <a:endParaRPr lang="zh-CN" altLang="en-US"/>
          </a:p>
          <a:p>
            <a:pPr lvl="1"/>
            <a:endParaRPr lang="zh-CN" altLang="en-US"/>
          </a:p>
          <a:p>
            <a:pPr lvl="1"/>
            <a:endParaRPr lang="zh-CN" altLang="en-US" sz="2120">
              <a:sym typeface="+mn-ea"/>
            </a:endParaRPr>
          </a:p>
        </p:txBody>
      </p:sp>
      <p:graphicFrame>
        <p:nvGraphicFramePr>
          <p:cNvPr id="4" name="对象 3"/>
          <p:cNvGraphicFramePr/>
          <p:nvPr/>
        </p:nvGraphicFramePr>
        <p:xfrm>
          <a:off x="1138555" y="2341880"/>
          <a:ext cx="6703695" cy="1814830"/>
        </p:xfrm>
        <a:graphic>
          <a:graphicData uri="http://schemas.openxmlformats.org/presentationml/2006/ole">
            <mc:AlternateContent xmlns:mc="http://schemas.openxmlformats.org/markup-compatibility/2006">
              <mc:Choice xmlns:v="urn:schemas-microsoft-com:vml" Requires="v">
                <p:oleObj spid="_x0000_s5" name="" r:id="rId1" imgW="6697980" imgH="1813560" progId="Paint.Picture">
                  <p:embed/>
                </p:oleObj>
              </mc:Choice>
              <mc:Fallback>
                <p:oleObj name="" r:id="rId1" imgW="6697980" imgH="1813560" progId="Paint.Picture">
                  <p:embed/>
                  <p:pic>
                    <p:nvPicPr>
                      <p:cNvPr id="0" name="图片 4"/>
                      <p:cNvPicPr/>
                      <p:nvPr/>
                    </p:nvPicPr>
                    <p:blipFill>
                      <a:blip r:embed="rId2"/>
                      <a:stretch>
                        <a:fillRect/>
                      </a:stretch>
                    </p:blipFill>
                    <p:spPr>
                      <a:xfrm>
                        <a:off x="1138555" y="2341880"/>
                        <a:ext cx="6703695" cy="1814830"/>
                      </a:xfrm>
                      <a:prstGeom prst="rect">
                        <a:avLst/>
                      </a:prstGeom>
                    </p:spPr>
                  </p:pic>
                </p:oleObj>
              </mc:Fallback>
            </mc:AlternateContent>
          </a:graphicData>
        </a:graphic>
      </p:graphicFrame>
      <p:graphicFrame>
        <p:nvGraphicFramePr>
          <p:cNvPr id="6" name="对象 5"/>
          <p:cNvGraphicFramePr/>
          <p:nvPr/>
        </p:nvGraphicFramePr>
        <p:xfrm>
          <a:off x="1169670" y="4281170"/>
          <a:ext cx="6672580" cy="1791970"/>
        </p:xfrm>
        <a:graphic>
          <a:graphicData uri="http://schemas.openxmlformats.org/presentationml/2006/ole">
            <mc:AlternateContent xmlns:mc="http://schemas.openxmlformats.org/markup-compatibility/2006">
              <mc:Choice xmlns:v="urn:schemas-microsoft-com:vml" Requires="v">
                <p:oleObj spid="_x0000_s7" name="" r:id="rId3" imgW="6667500" imgH="1790700" progId="Paint.Picture">
                  <p:embed/>
                </p:oleObj>
              </mc:Choice>
              <mc:Fallback>
                <p:oleObj name="" r:id="rId3" imgW="6667500" imgH="1790700" progId="Paint.Picture">
                  <p:embed/>
                  <p:pic>
                    <p:nvPicPr>
                      <p:cNvPr id="0" name="图片 6"/>
                      <p:cNvPicPr/>
                      <p:nvPr/>
                    </p:nvPicPr>
                    <p:blipFill>
                      <a:blip r:embed="rId4"/>
                      <a:stretch>
                        <a:fillRect/>
                      </a:stretch>
                    </p:blipFill>
                    <p:spPr>
                      <a:xfrm>
                        <a:off x="1169670" y="4281170"/>
                        <a:ext cx="6672580" cy="1791970"/>
                      </a:xfrm>
                      <a:prstGeom prst="rect">
                        <a:avLst/>
                      </a:prstGeom>
                    </p:spPr>
                  </p:pic>
                </p:oleObj>
              </mc:Fallback>
            </mc:AlternateContent>
          </a:graphicData>
        </a:graphic>
      </p:graphicFrame>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1"/>
            <a:r>
              <a:rPr lang="zh-CN" altLang="en-US">
                <a:hlinkClick r:id="rId1"/>
              </a:rPr>
              <a:t>VQA 数据集系列</a:t>
            </a:r>
            <a:endParaRPr lang="zh-CN" altLang="en-US"/>
          </a:p>
          <a:p>
            <a:pPr lvl="2"/>
            <a:r>
              <a:rPr lang="zh-CN" altLang="en-US"/>
              <a:t>包含来自COCO的图像。关于这个数据集的大部分工作都集中在包含来自COCO的现实图像部分，一般称其为COCO-VQA。而数据集的合成部分称为SYNTH-VQA。COCO-VQA每个图片包含三个问题，每个问题有十个答案。COCO-VQA包含的问题相对较多(共614,163个，有248,349个用于训练集，121,512个用于验证集，244,302个用于测试集)。</a:t>
            </a:r>
            <a:endParaRPr lang="zh-CN" altLang="en-US"/>
          </a:p>
          <a:p>
            <a:pPr lvl="2"/>
            <a:endParaRPr lang="zh-CN" altLang="en-US"/>
          </a:p>
        </p:txBody>
      </p:sp>
    </p:spTree>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a:t>步幅</a:t>
            </a:r>
            <a:endParaRPr lang="zh-CN" altLang="en-US"/>
          </a:p>
          <a:p>
            <a:pPr lvl="1"/>
            <a:r>
              <a:rPr lang="zh-CN" altLang="en-US"/>
              <a:t>7*7大小的图像，通过3*3大小卷积矩阵</a:t>
            </a:r>
            <a:r>
              <a:rPr lang="zh-CN" altLang="en-US">
                <a:solidFill>
                  <a:srgbClr val="FF0000"/>
                </a:solidFill>
              </a:rPr>
              <a:t>以</a:t>
            </a:r>
            <a:r>
              <a:rPr lang="en-US" altLang="zh-CN">
                <a:solidFill>
                  <a:srgbClr val="FF0000"/>
                </a:solidFill>
              </a:rPr>
              <a:t>2</a:t>
            </a:r>
            <a:r>
              <a:rPr lang="zh-CN" altLang="en-US">
                <a:solidFill>
                  <a:srgbClr val="FF0000"/>
                </a:solidFill>
              </a:rPr>
              <a:t>的步长</a:t>
            </a:r>
            <a:r>
              <a:rPr lang="zh-CN" altLang="en-US"/>
              <a:t>进行卷积操作，可得到</a:t>
            </a:r>
            <a:r>
              <a:rPr lang="en-US" altLang="zh-CN"/>
              <a:t>3</a:t>
            </a:r>
            <a:r>
              <a:rPr lang="zh-CN" altLang="en-US"/>
              <a:t>*</a:t>
            </a:r>
            <a:r>
              <a:rPr lang="en-US" altLang="zh-CN"/>
              <a:t>3</a:t>
            </a:r>
            <a:r>
              <a:rPr lang="zh-CN" altLang="en-US"/>
              <a:t>大小的卷积结果</a:t>
            </a:r>
            <a:endParaRPr lang="zh-CN" altLang="en-US"/>
          </a:p>
          <a:p>
            <a:pPr lvl="1"/>
            <a:endParaRPr lang="zh-CN" altLang="en-US"/>
          </a:p>
          <a:p>
            <a:pPr lvl="1"/>
            <a:endParaRPr lang="zh-CN" altLang="en-US"/>
          </a:p>
          <a:p>
            <a:pPr lvl="1"/>
            <a:endParaRPr lang="zh-CN" altLang="en-US" sz="2120">
              <a:sym typeface="+mn-ea"/>
            </a:endParaRPr>
          </a:p>
        </p:txBody>
      </p:sp>
      <p:graphicFrame>
        <p:nvGraphicFramePr>
          <p:cNvPr id="6" name="对象 5"/>
          <p:cNvGraphicFramePr/>
          <p:nvPr/>
        </p:nvGraphicFramePr>
        <p:xfrm>
          <a:off x="1169670" y="2235835"/>
          <a:ext cx="6672580" cy="1791970"/>
        </p:xfrm>
        <a:graphic>
          <a:graphicData uri="http://schemas.openxmlformats.org/presentationml/2006/ole">
            <mc:AlternateContent xmlns:mc="http://schemas.openxmlformats.org/markup-compatibility/2006">
              <mc:Choice xmlns:v="urn:schemas-microsoft-com:vml" Requires="v">
                <p:oleObj spid="_x0000_s7" name="" r:id="rId1" imgW="6667500" imgH="1790700" progId="Paint.Picture">
                  <p:embed/>
                </p:oleObj>
              </mc:Choice>
              <mc:Fallback>
                <p:oleObj name="" r:id="rId1" imgW="6667500" imgH="1790700" progId="Paint.Picture">
                  <p:embed/>
                  <p:pic>
                    <p:nvPicPr>
                      <p:cNvPr id="0" name="图片 6"/>
                      <p:cNvPicPr/>
                      <p:nvPr/>
                    </p:nvPicPr>
                    <p:blipFill>
                      <a:blip r:embed="rId2"/>
                      <a:stretch>
                        <a:fillRect/>
                      </a:stretch>
                    </p:blipFill>
                    <p:spPr>
                      <a:xfrm>
                        <a:off x="1169670" y="2235835"/>
                        <a:ext cx="6672580" cy="1791970"/>
                      </a:xfrm>
                      <a:prstGeom prst="rect">
                        <a:avLst/>
                      </a:prstGeom>
                    </p:spPr>
                  </p:pic>
                </p:oleObj>
              </mc:Fallback>
            </mc:AlternateContent>
          </a:graphicData>
        </a:graphic>
      </p:graphicFrame>
      <p:graphicFrame>
        <p:nvGraphicFramePr>
          <p:cNvPr id="8" name="对象 7"/>
          <p:cNvGraphicFramePr/>
          <p:nvPr/>
        </p:nvGraphicFramePr>
        <p:xfrm>
          <a:off x="1169670" y="4221480"/>
          <a:ext cx="6672580" cy="1822450"/>
        </p:xfrm>
        <a:graphic>
          <a:graphicData uri="http://schemas.openxmlformats.org/presentationml/2006/ole">
            <mc:AlternateContent xmlns:mc="http://schemas.openxmlformats.org/markup-compatibility/2006">
              <mc:Choice xmlns:v="urn:schemas-microsoft-com:vml" Requires="v">
                <p:oleObj spid="_x0000_s9" name="" r:id="rId3" imgW="6667500" imgH="1821180" progId="Paint.Picture">
                  <p:embed/>
                </p:oleObj>
              </mc:Choice>
              <mc:Fallback>
                <p:oleObj name="" r:id="rId3" imgW="6667500" imgH="1821180" progId="Paint.Picture">
                  <p:embed/>
                  <p:pic>
                    <p:nvPicPr>
                      <p:cNvPr id="0" name="图片 8"/>
                      <p:cNvPicPr/>
                      <p:nvPr/>
                    </p:nvPicPr>
                    <p:blipFill>
                      <a:blip r:embed="rId4"/>
                      <a:stretch>
                        <a:fillRect/>
                      </a:stretch>
                    </p:blipFill>
                    <p:spPr>
                      <a:xfrm>
                        <a:off x="1169670" y="4221480"/>
                        <a:ext cx="6672580" cy="1822450"/>
                      </a:xfrm>
                      <a:prstGeom prst="rect">
                        <a:avLst/>
                      </a:prstGeom>
                    </p:spPr>
                  </p:pic>
                </p:oleObj>
              </mc:Fallback>
            </mc:AlternateContent>
          </a:graphicData>
        </a:graphic>
      </p:graphicFrame>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p:txBody>
          <a:bodyPr/>
          <a:p>
            <a:r>
              <a:rPr lang="zh-CN" altLang="en-US"/>
              <a:t>步幅和填充</a:t>
            </a:r>
            <a:endParaRPr lang="zh-CN" altLang="en-US"/>
          </a:p>
          <a:p>
            <a:pPr lvl="1"/>
            <a:r>
              <a:rPr lang="zh-CN" altLang="en-US"/>
              <a:t>输出的大小小于输入的大小。为了保持输出的维度，使用填充。填充是对称地将0添加到输入矩阵的过程</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sz="2120">
              <a:sym typeface="+mn-ea"/>
            </a:endParaRPr>
          </a:p>
        </p:txBody>
      </p:sp>
      <p:pic>
        <p:nvPicPr>
          <p:cNvPr id="4" name="图片 3" descr="CNN6"/>
          <p:cNvPicPr>
            <a:picLocks noChangeAspect="1"/>
          </p:cNvPicPr>
          <p:nvPr/>
        </p:nvPicPr>
        <p:blipFill>
          <a:blip r:embed="rId1"/>
          <a:stretch>
            <a:fillRect/>
          </a:stretch>
        </p:blipFill>
        <p:spPr>
          <a:xfrm>
            <a:off x="1438275" y="2406650"/>
            <a:ext cx="6268085" cy="3902075"/>
          </a:xfrm>
          <a:prstGeom prst="rect">
            <a:avLst/>
          </a:prstGeom>
        </p:spPr>
      </p:pic>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a:t>池化</a:t>
            </a:r>
            <a:endParaRPr lang="zh-CN" altLang="en-US"/>
          </a:p>
          <a:p>
            <a:pPr lvl="1"/>
            <a:r>
              <a:rPr lang="zh-CN" altLang="en-US"/>
              <a:t>对输入的特征图进行</a:t>
            </a:r>
            <a:r>
              <a:rPr lang="zh-CN" altLang="en-US">
                <a:solidFill>
                  <a:srgbClr val="FF0000"/>
                </a:solidFill>
              </a:rPr>
              <a:t>下采样</a:t>
            </a:r>
            <a:r>
              <a:rPr lang="zh-CN" altLang="en-US"/>
              <a:t>，以获得最主要信息</a:t>
            </a:r>
            <a:endParaRPr lang="zh-CN" altLang="en-US"/>
          </a:p>
          <a:p>
            <a:pPr lvl="1"/>
            <a:r>
              <a:rPr lang="zh-CN" altLang="en-US"/>
              <a:t>常用的池化操作有：</a:t>
            </a:r>
            <a:endParaRPr lang="zh-CN" altLang="en-US"/>
          </a:p>
          <a:p>
            <a:pPr lvl="2"/>
            <a:r>
              <a:rPr lang="zh-CN" altLang="en-US"/>
              <a:t>最大池化</a:t>
            </a:r>
            <a:endParaRPr lang="zh-CN" altLang="en-US"/>
          </a:p>
          <a:p>
            <a:pPr lvl="2"/>
            <a:r>
              <a:rPr lang="zh-CN" altLang="en-US"/>
              <a:t>平均池化</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sz="2120">
              <a:sym typeface="+mn-ea"/>
            </a:endParaRPr>
          </a:p>
        </p:txBody>
      </p:sp>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a:t>最大池化操作</a:t>
            </a:r>
            <a:endParaRPr lang="zh-CN" altLang="en-US"/>
          </a:p>
          <a:p>
            <a:pPr lvl="1"/>
            <a:r>
              <a:rPr lang="zh-CN" altLang="en-US"/>
              <a:t>在输入特征图中每一个区域寻找最大值</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sz="2120">
              <a:sym typeface="+mn-ea"/>
            </a:endParaRPr>
          </a:p>
        </p:txBody>
      </p:sp>
      <p:graphicFrame>
        <p:nvGraphicFramePr>
          <p:cNvPr id="4" name="对象 3"/>
          <p:cNvGraphicFramePr/>
          <p:nvPr/>
        </p:nvGraphicFramePr>
        <p:xfrm>
          <a:off x="709930" y="2235835"/>
          <a:ext cx="8103235" cy="2459355"/>
        </p:xfrm>
        <a:graphic>
          <a:graphicData uri="http://schemas.openxmlformats.org/presentationml/2006/ole">
            <mc:AlternateContent xmlns:mc="http://schemas.openxmlformats.org/markup-compatibility/2006">
              <mc:Choice xmlns:v="urn:schemas-microsoft-com:vml" Requires="v">
                <p:oleObj spid="_x0000_s5" name="" r:id="rId1" imgW="9608820" imgH="3032760" progId="Paint.Picture">
                  <p:embed/>
                </p:oleObj>
              </mc:Choice>
              <mc:Fallback>
                <p:oleObj name="" r:id="rId1" imgW="9608820" imgH="3032760" progId="Paint.Picture">
                  <p:embed/>
                  <p:pic>
                    <p:nvPicPr>
                      <p:cNvPr id="0" name="图片 4"/>
                      <p:cNvPicPr/>
                      <p:nvPr/>
                    </p:nvPicPr>
                    <p:blipFill>
                      <a:blip r:embed="rId2"/>
                      <a:stretch>
                        <a:fillRect/>
                      </a:stretch>
                    </p:blipFill>
                    <p:spPr>
                      <a:xfrm>
                        <a:off x="709930" y="2235835"/>
                        <a:ext cx="8103235" cy="2459355"/>
                      </a:xfrm>
                      <a:prstGeom prst="rect">
                        <a:avLst/>
                      </a:prstGeom>
                    </p:spPr>
                  </p:pic>
                </p:oleObj>
              </mc:Fallback>
            </mc:AlternateContent>
          </a:graphicData>
        </a:graphic>
      </p:graphicFrame>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几个定义</a:t>
            </a:r>
            <a:endParaRPr lang="zh-CN" altLang="en-US"/>
          </a:p>
        </p:txBody>
      </p:sp>
      <p:sp>
        <p:nvSpPr>
          <p:cNvPr id="3" name="内容占位符 2"/>
          <p:cNvSpPr>
            <a:spLocks noGrp="1"/>
          </p:cNvSpPr>
          <p:nvPr>
            <p:ph idx="1"/>
          </p:nvPr>
        </p:nvSpPr>
        <p:spPr>
          <a:xfrm>
            <a:off x="250825" y="765175"/>
            <a:ext cx="8642350" cy="5400675"/>
          </a:xfrm>
        </p:spPr>
        <p:txBody>
          <a:bodyPr/>
          <a:p>
            <a:r>
              <a:rPr lang="zh-CN" altLang="en-US"/>
              <a:t>平均池化操作</a:t>
            </a:r>
            <a:endParaRPr lang="zh-CN" altLang="en-US"/>
          </a:p>
          <a:p>
            <a:pPr lvl="1"/>
            <a:r>
              <a:rPr lang="zh-CN" altLang="en-US"/>
              <a:t>对输入特征图的每一个区域的值求平均值（取整）</a:t>
            </a:r>
            <a:endParaRPr lang="zh-CN" altLang="en-US"/>
          </a:p>
          <a:p>
            <a:pPr lvl="1"/>
            <a:endParaRPr lang="zh-CN" altLang="en-US"/>
          </a:p>
          <a:p>
            <a:pPr lvl="1"/>
            <a:endParaRPr lang="zh-CN" altLang="en-US"/>
          </a:p>
          <a:p>
            <a:pPr lvl="1"/>
            <a:endParaRPr lang="zh-CN" altLang="en-US"/>
          </a:p>
          <a:p>
            <a:pPr lvl="1"/>
            <a:endParaRPr lang="zh-CN" altLang="en-US" sz="2120">
              <a:sym typeface="+mn-ea"/>
            </a:endParaRPr>
          </a:p>
        </p:txBody>
      </p:sp>
      <p:graphicFrame>
        <p:nvGraphicFramePr>
          <p:cNvPr id="4" name="对象 3"/>
          <p:cNvGraphicFramePr/>
          <p:nvPr/>
        </p:nvGraphicFramePr>
        <p:xfrm>
          <a:off x="213360" y="2075180"/>
          <a:ext cx="8716645" cy="2707005"/>
        </p:xfrm>
        <a:graphic>
          <a:graphicData uri="http://schemas.openxmlformats.org/presentationml/2006/ole">
            <mc:AlternateContent xmlns:mc="http://schemas.openxmlformats.org/markup-compatibility/2006">
              <mc:Choice xmlns:v="urn:schemas-microsoft-com:vml" Requires="v">
                <p:oleObj spid="_x0000_s5" name="" r:id="rId1" imgW="8709660" imgH="2705100" progId="Paint.Picture">
                  <p:embed/>
                </p:oleObj>
              </mc:Choice>
              <mc:Fallback>
                <p:oleObj name="" r:id="rId1" imgW="8709660" imgH="2705100" progId="Paint.Picture">
                  <p:embed/>
                  <p:pic>
                    <p:nvPicPr>
                      <p:cNvPr id="0" name="图片 4"/>
                      <p:cNvPicPr/>
                      <p:nvPr/>
                    </p:nvPicPr>
                    <p:blipFill>
                      <a:blip r:embed="rId2"/>
                      <a:stretch>
                        <a:fillRect/>
                      </a:stretch>
                    </p:blipFill>
                    <p:spPr>
                      <a:xfrm>
                        <a:off x="213360" y="2075180"/>
                        <a:ext cx="8716645" cy="2707005"/>
                      </a:xfrm>
                      <a:prstGeom prst="rect">
                        <a:avLst/>
                      </a:prstGeom>
                    </p:spPr>
                  </p:pic>
                </p:oleObj>
              </mc:Fallback>
            </mc:AlternateContent>
          </a:graphicData>
        </a:graphic>
      </p:graphicFrame>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在CNN中的图层</a:t>
            </a:r>
            <a:endParaRPr lang="zh-CN" altLang="en-US"/>
          </a:p>
        </p:txBody>
      </p:sp>
      <p:sp>
        <p:nvSpPr>
          <p:cNvPr id="3" name="内容占位符 2"/>
          <p:cNvSpPr>
            <a:spLocks noGrp="1"/>
          </p:cNvSpPr>
          <p:nvPr>
            <p:ph idx="1"/>
          </p:nvPr>
        </p:nvSpPr>
        <p:spPr/>
        <p:txBody>
          <a:bodyPr/>
          <a:p>
            <a:r>
              <a:rPr lang="zh-CN" altLang="en-US"/>
              <a:t>CNN中有五个不同的层：</a:t>
            </a:r>
            <a:endParaRPr lang="zh-CN" altLang="en-US"/>
          </a:p>
          <a:p>
            <a:pPr lvl="1"/>
            <a:r>
              <a:rPr lang="zh-CN" altLang="en-US"/>
              <a:t>输入层</a:t>
            </a:r>
            <a:endParaRPr lang="zh-CN" altLang="en-US"/>
          </a:p>
          <a:p>
            <a:pPr lvl="1"/>
            <a:r>
              <a:rPr lang="zh-CN" altLang="en-US"/>
              <a:t>Convo层（Convo + ReLU）</a:t>
            </a:r>
            <a:endParaRPr lang="zh-CN" altLang="en-US"/>
          </a:p>
          <a:p>
            <a:pPr lvl="1"/>
            <a:r>
              <a:rPr lang="zh-CN" altLang="en-US"/>
              <a:t>池化层</a:t>
            </a:r>
            <a:endParaRPr lang="zh-CN" altLang="en-US"/>
          </a:p>
          <a:p>
            <a:pPr lvl="1"/>
            <a:r>
              <a:rPr lang="zh-CN" altLang="en-US"/>
              <a:t>完全连接（FC）层</a:t>
            </a:r>
            <a:endParaRPr lang="zh-CN" altLang="en-US"/>
          </a:p>
          <a:p>
            <a:pPr lvl="1"/>
            <a:r>
              <a:rPr lang="zh-CN" altLang="en-US"/>
              <a:t>Softmax / logistic层</a:t>
            </a:r>
            <a:endParaRPr lang="zh-CN" altLang="en-US"/>
          </a:p>
          <a:p>
            <a:pPr lvl="1"/>
            <a:r>
              <a:rPr lang="zh-CN" altLang="en-US"/>
              <a:t>输出层</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sz="2120">
              <a:sym typeface="+mn-ea"/>
            </a:endParaRPr>
          </a:p>
        </p:txBody>
      </p:sp>
      <p:pic>
        <p:nvPicPr>
          <p:cNvPr id="4" name="图片 3" descr="CNN7"/>
          <p:cNvPicPr>
            <a:picLocks noChangeAspect="1"/>
          </p:cNvPicPr>
          <p:nvPr/>
        </p:nvPicPr>
        <p:blipFill>
          <a:blip r:embed="rId1"/>
          <a:stretch>
            <a:fillRect/>
          </a:stretch>
        </p:blipFill>
        <p:spPr>
          <a:xfrm>
            <a:off x="3025775" y="3989070"/>
            <a:ext cx="4876800" cy="2087880"/>
          </a:xfrm>
          <a:prstGeom prst="rect">
            <a:avLst/>
          </a:prstGeom>
        </p:spPr>
      </p:pic>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在CNN中的图层</a:t>
            </a:r>
            <a:endParaRPr lang="zh-CN" altLang="en-US"/>
          </a:p>
        </p:txBody>
      </p:sp>
      <p:sp>
        <p:nvSpPr>
          <p:cNvPr id="3" name="内容占位符 2"/>
          <p:cNvSpPr>
            <a:spLocks noGrp="1"/>
          </p:cNvSpPr>
          <p:nvPr>
            <p:ph idx="1"/>
          </p:nvPr>
        </p:nvSpPr>
        <p:spPr/>
        <p:txBody>
          <a:bodyPr/>
          <a:p>
            <a:r>
              <a:rPr lang="zh-CN" altLang="en-US"/>
              <a:t>输入层</a:t>
            </a:r>
            <a:endParaRPr lang="zh-CN" altLang="en-US"/>
          </a:p>
          <a:p>
            <a:pPr lvl="1"/>
            <a:r>
              <a:rPr lang="zh-CN" altLang="en-US"/>
              <a:t>CNN中的输入层应包含图像数据</a:t>
            </a:r>
            <a:endParaRPr lang="zh-CN" altLang="en-US"/>
          </a:p>
          <a:p>
            <a:pPr lvl="2"/>
            <a:r>
              <a:rPr lang="zh-CN" altLang="en-US"/>
              <a:t>图像数据由三维矩阵表示。需要将其重塑为单个列。</a:t>
            </a:r>
            <a:endParaRPr lang="zh-CN" altLang="en-US"/>
          </a:p>
          <a:p>
            <a:pPr lvl="2"/>
            <a:r>
              <a:rPr lang="zh-CN" altLang="en-US"/>
              <a:t>假设有尺寸为28 x 28 = 784的图像，则需要在输入输入之前将其转换为784 x 1</a:t>
            </a:r>
            <a:endParaRPr lang="zh-CN" altLang="en-US"/>
          </a:p>
        </p:txBody>
      </p:sp>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在CNN中的图层</a:t>
            </a:r>
            <a:endParaRPr lang="zh-CN" altLang="en-US"/>
          </a:p>
        </p:txBody>
      </p:sp>
      <p:sp>
        <p:nvSpPr>
          <p:cNvPr id="3" name="内容占位符 2"/>
          <p:cNvSpPr>
            <a:spLocks noGrp="1"/>
          </p:cNvSpPr>
          <p:nvPr>
            <p:ph idx="1"/>
          </p:nvPr>
        </p:nvSpPr>
        <p:spPr/>
        <p:txBody>
          <a:bodyPr/>
          <a:p>
            <a:r>
              <a:rPr lang="zh-CN" altLang="en-US"/>
              <a:t>Convo层</a:t>
            </a:r>
            <a:endParaRPr lang="zh-CN" altLang="en-US"/>
          </a:p>
          <a:p>
            <a:pPr lvl="1"/>
            <a:r>
              <a:rPr lang="zh-CN" altLang="en-US"/>
              <a:t>特征提取图层，图像的特征是在此图层中提取的</a:t>
            </a:r>
            <a:endParaRPr lang="zh-CN" altLang="en-US"/>
          </a:p>
          <a:p>
            <a:pPr lvl="1"/>
            <a:r>
              <a:rPr lang="zh-CN" altLang="en-US"/>
              <a:t>Convo层还包含ReLU激活，以使所有负值为零。</a:t>
            </a:r>
            <a:endParaRPr lang="zh-CN" altLang="en-US"/>
          </a:p>
        </p:txBody>
      </p:sp>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在CNN中的图层</a:t>
            </a:r>
            <a:endParaRPr lang="zh-CN" altLang="en-US"/>
          </a:p>
        </p:txBody>
      </p:sp>
      <p:sp>
        <p:nvSpPr>
          <p:cNvPr id="3" name="内容占位符 2"/>
          <p:cNvSpPr>
            <a:spLocks noGrp="1"/>
          </p:cNvSpPr>
          <p:nvPr>
            <p:ph idx="1"/>
          </p:nvPr>
        </p:nvSpPr>
        <p:spPr/>
        <p:txBody>
          <a:bodyPr/>
          <a:p>
            <a:r>
              <a:rPr lang="zh-CN" altLang="en-US"/>
              <a:t>池化层</a:t>
            </a:r>
            <a:endParaRPr lang="zh-CN" altLang="en-US"/>
          </a:p>
          <a:p>
            <a:pPr lvl="1"/>
            <a:r>
              <a:rPr lang="zh-CN" altLang="en-US" sz="2400"/>
              <a:t>池化层用于减少卷积后输入图像的空间体积。它用于两个卷积层之间</a:t>
            </a:r>
            <a:endParaRPr lang="zh-CN" altLang="en-US" sz="2400"/>
          </a:p>
          <a:p>
            <a:pPr lvl="1"/>
            <a:endParaRPr lang="zh-CN" altLang="en-US"/>
          </a:p>
          <a:p>
            <a:pPr lvl="1"/>
            <a:endParaRPr lang="zh-CN" altLang="en-US"/>
          </a:p>
          <a:p>
            <a:pPr lvl="1"/>
            <a:endParaRPr lang="zh-CN" altLang="en-US"/>
          </a:p>
          <a:p>
            <a:pPr lvl="1"/>
            <a:endParaRPr lang="zh-CN" altLang="en-US"/>
          </a:p>
          <a:p>
            <a:pPr lvl="1"/>
            <a:r>
              <a:rPr lang="zh-CN" altLang="en-US" sz="2000"/>
              <a:t>池化层中没有参数，但它有两个超参数——Filter（F）和Stride（S）</a:t>
            </a:r>
            <a:endParaRPr lang="zh-CN" altLang="en-US" sz="2000"/>
          </a:p>
          <a:p>
            <a:pPr lvl="1"/>
            <a:r>
              <a:rPr lang="zh-CN" altLang="en-US" sz="2000"/>
              <a:t>通常，如果有输入尺寸W1 x H1 x D1，那么</a:t>
            </a:r>
            <a:endParaRPr lang="zh-CN" altLang="en-US" sz="2000"/>
          </a:p>
          <a:p>
            <a:pPr lvl="2"/>
            <a:r>
              <a:rPr lang="zh-CN" altLang="en-US" sz="2000"/>
              <a:t>W2 =（W1-F）/ S + 1</a:t>
            </a:r>
            <a:endParaRPr lang="zh-CN" altLang="en-US" sz="2000"/>
          </a:p>
          <a:p>
            <a:pPr lvl="2"/>
            <a:r>
              <a:rPr lang="zh-CN" altLang="en-US" sz="2000"/>
              <a:t>H2 =（H1-F）/ S + 1</a:t>
            </a:r>
            <a:endParaRPr lang="zh-CN" altLang="en-US" sz="2000"/>
          </a:p>
          <a:p>
            <a:pPr lvl="2"/>
            <a:r>
              <a:rPr lang="zh-CN" altLang="en-US" sz="2000"/>
              <a:t>D2 = D1</a:t>
            </a:r>
            <a:endParaRPr lang="zh-CN" altLang="en-US" sz="2000"/>
          </a:p>
          <a:p>
            <a:pPr lvl="2"/>
            <a:r>
              <a:rPr lang="zh-CN" altLang="en-US" sz="2000"/>
              <a:t>其中W2，H2和D2是输出的宽度、高度和深度。</a:t>
            </a:r>
            <a:endParaRPr lang="zh-CN" altLang="en-US" sz="2000"/>
          </a:p>
        </p:txBody>
      </p:sp>
      <p:pic>
        <p:nvPicPr>
          <p:cNvPr id="4" name="图片 3" descr="CNN8"/>
          <p:cNvPicPr>
            <a:picLocks noChangeAspect="1"/>
          </p:cNvPicPr>
          <p:nvPr/>
        </p:nvPicPr>
        <p:blipFill>
          <a:blip r:embed="rId1"/>
          <a:stretch>
            <a:fillRect/>
          </a:stretch>
        </p:blipFill>
        <p:spPr>
          <a:xfrm>
            <a:off x="3251835" y="1940560"/>
            <a:ext cx="4272915" cy="1996440"/>
          </a:xfrm>
          <a:prstGeom prst="rect">
            <a:avLst/>
          </a:prstGeom>
        </p:spPr>
      </p:pic>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在CNN中的图层</a:t>
            </a:r>
            <a:endParaRPr lang="zh-CN" altLang="en-US"/>
          </a:p>
        </p:txBody>
      </p:sp>
      <p:sp>
        <p:nvSpPr>
          <p:cNvPr id="3" name="内容占位符 2"/>
          <p:cNvSpPr>
            <a:spLocks noGrp="1"/>
          </p:cNvSpPr>
          <p:nvPr>
            <p:ph idx="1"/>
          </p:nvPr>
        </p:nvSpPr>
        <p:spPr/>
        <p:txBody>
          <a:bodyPr/>
          <a:p>
            <a:r>
              <a:rPr lang="zh-CN" altLang="en-US"/>
              <a:t>完全连接层（FC）</a:t>
            </a:r>
            <a:endParaRPr lang="zh-CN" altLang="en-US"/>
          </a:p>
          <a:p>
            <a:pPr lvl="1"/>
            <a:r>
              <a:rPr lang="zh-CN" altLang="en-US"/>
              <a:t>完全连接的层涉及权重、偏差和神经元。它将一层中的神经元连接到另一层中的神经元。它用于通过训练对不同类别的图像进行分类。</a:t>
            </a:r>
            <a:endParaRPr lang="zh-CN" altLang="en-US"/>
          </a:p>
          <a:p>
            <a:pPr lvl="0"/>
            <a:r>
              <a:rPr lang="zh-CN" altLang="en-US"/>
              <a:t>Softmax / Logistic Layer</a:t>
            </a:r>
            <a:endParaRPr lang="zh-CN" altLang="en-US"/>
          </a:p>
          <a:p>
            <a:pPr lvl="1"/>
            <a:r>
              <a:rPr lang="zh-CN" altLang="en-US"/>
              <a:t>Softmax或Logistic层是CNN的最后一层。它位于FC层的末尾。 Logistic用于二进制分类，softmax用于多分类</a:t>
            </a:r>
            <a:endParaRPr lang="zh-CN" altLang="en-US"/>
          </a:p>
          <a:p>
            <a:pPr lvl="0"/>
            <a:r>
              <a:rPr lang="zh-CN" altLang="en-US"/>
              <a:t>输出层</a:t>
            </a:r>
            <a:endParaRPr lang="zh-CN" altLang="en-US"/>
          </a:p>
          <a:p>
            <a:pPr lvl="1"/>
            <a:r>
              <a:rPr lang="zh-CN" altLang="en-US"/>
              <a:t>输出层包含标签，该标签采用单热编码形式</a:t>
            </a:r>
            <a:endParaRPr lang="zh-CN" altLang="en-US"/>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视觉问答技术</a:t>
            </a:r>
            <a:endParaRPr lang="zh-CN" altLang="en-US"/>
          </a:p>
        </p:txBody>
      </p:sp>
      <p:sp>
        <p:nvSpPr>
          <p:cNvPr id="3" name="内容占位符 2"/>
          <p:cNvSpPr>
            <a:spLocks noGrp="1"/>
          </p:cNvSpPr>
          <p:nvPr>
            <p:ph idx="1"/>
          </p:nvPr>
        </p:nvSpPr>
        <p:spPr/>
        <p:txBody>
          <a:bodyPr/>
          <a:lstStyle/>
          <a:p>
            <a:pPr lvl="0"/>
            <a:r>
              <a:rPr lang="zh-CN" altLang="en-US"/>
              <a:t>视觉问答技术开源算法</a:t>
            </a:r>
            <a:endParaRPr lang="zh-CN" altLang="en-US"/>
          </a:p>
          <a:p>
            <a:pPr lvl="1"/>
            <a:r>
              <a:rPr lang="zh-CN" altLang="en-US"/>
              <a:t>基本思路是：使用CNN从图像中提取图像特征，用RNN从文字问题中提取文本特征，之后设法融合视觉和文本特征，最后通过全连接层进行分类。</a:t>
            </a:r>
            <a:endParaRPr lang="zh-CN" altLang="en-US"/>
          </a:p>
          <a:p>
            <a:pPr lvl="1"/>
            <a:r>
              <a:rPr lang="zh-CN" altLang="en-US"/>
              <a:t>图像和问题特征是分类系统的输入，每个唯一答案被视为不同的类别。</a:t>
            </a:r>
            <a:endParaRPr lang="zh-CN" altLang="en-US"/>
          </a:p>
          <a:p>
            <a:pPr lvl="1"/>
            <a:r>
              <a:rPr lang="zh-CN" altLang="en-US"/>
              <a:t>该任务的关键是如何融合这两个模型网络的特征。最为简单直接的融合方法是将视觉和文本特征在某个维度上拼成一个向量，或者让视觉和文本特征向量逐元素相加或相乘。</a:t>
            </a:r>
            <a:endParaRPr lang="zh-CN" altLang="en-US"/>
          </a:p>
        </p:txBody>
      </p:sp>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在CNN中的图层</a:t>
            </a:r>
            <a:endParaRPr lang="zh-CN" altLang="en-US"/>
          </a:p>
        </p:txBody>
      </p:sp>
      <p:sp>
        <p:nvSpPr>
          <p:cNvPr id="3" name="内容占位符 2"/>
          <p:cNvSpPr>
            <a:spLocks noGrp="1"/>
          </p:cNvSpPr>
          <p:nvPr>
            <p:ph idx="1"/>
          </p:nvPr>
        </p:nvSpPr>
        <p:spPr/>
        <p:txBody>
          <a:bodyPr/>
          <a:p>
            <a:r>
              <a:rPr lang="zh-CN" altLang="en-US"/>
              <a:t>全连接层与分类层</a:t>
            </a:r>
            <a:endParaRPr lang="zh-CN" altLang="en-US"/>
          </a:p>
        </p:txBody>
      </p:sp>
      <p:graphicFrame>
        <p:nvGraphicFramePr>
          <p:cNvPr id="4" name="对象 3"/>
          <p:cNvGraphicFramePr/>
          <p:nvPr/>
        </p:nvGraphicFramePr>
        <p:xfrm>
          <a:off x="250825" y="1651635"/>
          <a:ext cx="8410575" cy="4314190"/>
        </p:xfrm>
        <a:graphic>
          <a:graphicData uri="http://schemas.openxmlformats.org/presentationml/2006/ole">
            <mc:AlternateContent xmlns:mc="http://schemas.openxmlformats.org/markup-compatibility/2006">
              <mc:Choice xmlns:v="urn:schemas-microsoft-com:vml" Requires="v">
                <p:oleObj spid="_x0000_s5" name="" r:id="rId1" imgW="11713210" imgH="4922520" progId="Paint.Picture">
                  <p:embed/>
                </p:oleObj>
              </mc:Choice>
              <mc:Fallback>
                <p:oleObj name="" r:id="rId1" imgW="11713210" imgH="4922520" progId="Paint.Picture">
                  <p:embed/>
                  <p:pic>
                    <p:nvPicPr>
                      <p:cNvPr id="0" name="图片 4"/>
                      <p:cNvPicPr/>
                      <p:nvPr/>
                    </p:nvPicPr>
                    <p:blipFill>
                      <a:blip r:embed="rId2"/>
                      <a:stretch>
                        <a:fillRect/>
                      </a:stretch>
                    </p:blipFill>
                    <p:spPr>
                      <a:xfrm>
                        <a:off x="250825" y="1651635"/>
                        <a:ext cx="8410575" cy="4314190"/>
                      </a:xfrm>
                      <a:prstGeom prst="rect">
                        <a:avLst/>
                      </a:prstGeom>
                    </p:spPr>
                  </p:pic>
                </p:oleObj>
              </mc:Fallback>
            </mc:AlternateContent>
          </a:graphicData>
        </a:graphic>
      </p:graphicFrame>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卷积神经网络基本架构</a:t>
            </a:r>
            <a:endParaRPr lang="zh-CN" altLang="en-US"/>
          </a:p>
        </p:txBody>
      </p:sp>
      <p:graphicFrame>
        <p:nvGraphicFramePr>
          <p:cNvPr id="4" name="内容占位符 3"/>
          <p:cNvGraphicFramePr>
            <a:graphicFrameLocks noChangeAspect="1"/>
          </p:cNvGraphicFramePr>
          <p:nvPr>
            <p:ph idx="1"/>
          </p:nvPr>
        </p:nvGraphicFramePr>
        <p:xfrm>
          <a:off x="172085" y="1032510"/>
          <a:ext cx="8115300" cy="4953000"/>
        </p:xfrm>
        <a:graphic>
          <a:graphicData uri="http://schemas.openxmlformats.org/presentationml/2006/ole">
            <mc:AlternateContent xmlns:mc="http://schemas.openxmlformats.org/markup-compatibility/2006">
              <mc:Choice xmlns:v="urn:schemas-microsoft-com:vml" Requires="v">
                <p:oleObj spid="_x0000_s5" name="" r:id="rId1" imgW="8115300" imgH="4953000" progId="Paint.Picture">
                  <p:embed/>
                </p:oleObj>
              </mc:Choice>
              <mc:Fallback>
                <p:oleObj name="" r:id="rId1" imgW="8115300" imgH="4953000" progId="Paint.Picture">
                  <p:embed/>
                  <p:pic>
                    <p:nvPicPr>
                      <p:cNvPr id="0" name="图片 4"/>
                      <p:cNvPicPr/>
                      <p:nvPr/>
                    </p:nvPicPr>
                    <p:blipFill>
                      <a:blip r:embed="rId2"/>
                      <a:stretch>
                        <a:fillRect/>
                      </a:stretch>
                    </p:blipFill>
                    <p:spPr>
                      <a:xfrm>
                        <a:off x="172085" y="1032510"/>
                        <a:ext cx="8115300" cy="4953000"/>
                      </a:xfrm>
                      <a:prstGeom prst="rect">
                        <a:avLst/>
                      </a:prstGeom>
                    </p:spPr>
                  </p:pic>
                </p:oleObj>
              </mc:Fallback>
            </mc:AlternateContent>
          </a:graphicData>
        </a:graphic>
      </p:graphicFrame>
      <p:sp>
        <p:nvSpPr>
          <p:cNvPr id="6" name="圆角矩形标注 5"/>
          <p:cNvSpPr/>
          <p:nvPr/>
        </p:nvSpPr>
        <p:spPr>
          <a:xfrm>
            <a:off x="6831330" y="1032510"/>
            <a:ext cx="2218055" cy="12192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所需学习参数：</a:t>
            </a:r>
            <a:endParaRPr lang="zh-CN" altLang="en-US" sz="2000"/>
          </a:p>
          <a:p>
            <a:pPr algn="ctr"/>
            <a:r>
              <a:rPr lang="zh-CN" altLang="en-US" sz="2000"/>
              <a:t>卷积核、全连接层权重、激活函数参数</a:t>
            </a:r>
            <a:endParaRPr lang="zh-CN" altLang="en-US" sz="2000"/>
          </a:p>
        </p:txBody>
      </p:sp>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在CNN中的图层</a:t>
            </a:r>
            <a:endParaRPr lang="zh-CN" altLang="en-US"/>
          </a:p>
        </p:txBody>
      </p:sp>
      <p:sp>
        <p:nvSpPr>
          <p:cNvPr id="3" name="内容占位符 2"/>
          <p:cNvSpPr>
            <a:spLocks noGrp="1"/>
          </p:cNvSpPr>
          <p:nvPr>
            <p:ph idx="1"/>
          </p:nvPr>
        </p:nvSpPr>
        <p:spPr/>
        <p:txBody>
          <a:bodyPr/>
          <a:p>
            <a:r>
              <a:rPr lang="zh-CN" altLang="en-US" sz="2400"/>
              <a:t>CNN图层学了什么?</a:t>
            </a:r>
            <a:endParaRPr lang="zh-CN" altLang="en-US"/>
          </a:p>
          <a:p>
            <a:pPr lvl="1"/>
            <a:r>
              <a:rPr lang="zh-CN" altLang="en-US" sz="2000"/>
              <a:t>每个CNN层都学习增加复杂度的过滤器。</a:t>
            </a:r>
            <a:endParaRPr lang="zh-CN" altLang="en-US" sz="2000"/>
          </a:p>
          <a:p>
            <a:pPr lvl="2"/>
            <a:r>
              <a:rPr lang="zh-CN" altLang="en-US" sz="1765"/>
              <a:t>第一层学习基本的特征检测过滤器：边、角等</a:t>
            </a:r>
            <a:endParaRPr lang="zh-CN" altLang="en-US" sz="1765"/>
          </a:p>
          <a:p>
            <a:pPr lvl="2"/>
            <a:r>
              <a:rPr lang="zh-CN" altLang="en-US" sz="1765"/>
              <a:t>中间层学习检测对象部分的过滤器。对于人脸，他们可能学会对眼睛、鼻子等做出反应</a:t>
            </a:r>
            <a:endParaRPr lang="zh-CN" altLang="en-US" sz="1765"/>
          </a:p>
          <a:p>
            <a:pPr lvl="2"/>
            <a:r>
              <a:rPr lang="zh-CN" altLang="en-US" sz="1765"/>
              <a:t>最后一层具有更高的表示:它们学会识别不同形状和位置的完整对象。</a:t>
            </a:r>
            <a:endParaRPr lang="zh-CN" altLang="en-US" sz="1765"/>
          </a:p>
        </p:txBody>
      </p:sp>
      <p:pic>
        <p:nvPicPr>
          <p:cNvPr id="4" name="图片 3" descr="CNN23"/>
          <p:cNvPicPr>
            <a:picLocks noChangeAspect="1"/>
          </p:cNvPicPr>
          <p:nvPr/>
        </p:nvPicPr>
        <p:blipFill>
          <a:blip r:embed="rId1"/>
          <a:stretch>
            <a:fillRect/>
          </a:stretch>
        </p:blipFill>
        <p:spPr>
          <a:xfrm>
            <a:off x="1390650" y="3097530"/>
            <a:ext cx="6096000" cy="3329940"/>
          </a:xfrm>
          <a:prstGeom prst="rect">
            <a:avLst/>
          </a:prstGeom>
        </p:spPr>
      </p:pic>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916940"/>
            <a:ext cx="8642350" cy="5400675"/>
          </a:xfrm>
        </p:spPr>
        <p:txBody>
          <a:bodyPr/>
          <a:p>
            <a:r>
              <a:rPr lang="zh-CN" altLang="en-US" sz="2400"/>
              <a:t>第一个成功的 CNN 应用由 Yann LeCun 于 90 年代实现，他创造了一种叫做 LeNet 的网络，可用于阅读手写数字</a:t>
            </a:r>
            <a:endParaRPr lang="zh-CN" altLang="en-US" sz="2400"/>
          </a:p>
          <a:p>
            <a:r>
              <a:rPr lang="zh-CN" altLang="en-US" sz="2400"/>
              <a:t>2010 年，斯坦福视觉实验室（Stanford Vision Lab）发布了 ImageNet 数据集——包含有 1400 万张带有详细信息标签的图像。</a:t>
            </a:r>
            <a:endParaRPr lang="zh-CN" altLang="en-US" sz="2400"/>
          </a:p>
          <a:p>
            <a:pPr lvl="1"/>
            <a:r>
              <a:rPr lang="zh-CN" altLang="en-US" sz="2225"/>
              <a:t>这个数据集已成为研究领域中用于比较 CNN 模型的标准之一，而当前世界上最好的模型可以成功检测数据集中 94% 以上的图像</a:t>
            </a:r>
            <a:endParaRPr lang="zh-CN" altLang="en-US" sz="2225"/>
          </a:p>
          <a:p>
            <a:pPr lvl="0"/>
            <a:r>
              <a:rPr lang="zh-CN" altLang="en-US" sz="2395"/>
              <a:t>应用于 ImageNet 的第一个切实可行 的 CNN 实例是 2012 年的 AlexNet</a:t>
            </a:r>
            <a:endParaRPr lang="zh-CN" altLang="en-US" sz="2395"/>
          </a:p>
        </p:txBody>
      </p:sp>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916940"/>
            <a:ext cx="8642350" cy="5400675"/>
          </a:xfrm>
        </p:spPr>
        <p:txBody>
          <a:bodyPr/>
          <a:p>
            <a:r>
              <a:rPr lang="zh-CN" altLang="en-US" sz="2400"/>
              <a:t> LeNet 的结构</a:t>
            </a:r>
            <a:endParaRPr lang="zh-CN" altLang="en-US" sz="2400"/>
          </a:p>
          <a:p>
            <a:pPr lvl="1"/>
            <a:r>
              <a:rPr lang="zh-CN" altLang="en-US" sz="2225"/>
              <a:t>输入图片→卷积层→激活函数（ReLU）→最大池化（MaxPooling）→卷积层→激活函数（ReLU）→最大池化→隐藏层→Softmax（激活）→输出层</a:t>
            </a:r>
            <a:endParaRPr lang="zh-CN" altLang="en-US" sz="2225"/>
          </a:p>
        </p:txBody>
      </p:sp>
      <p:pic>
        <p:nvPicPr>
          <p:cNvPr id="4" name="图片 3" descr="LeNet"/>
          <p:cNvPicPr>
            <a:picLocks noChangeAspect="1"/>
          </p:cNvPicPr>
          <p:nvPr/>
        </p:nvPicPr>
        <p:blipFill>
          <a:blip r:embed="rId1"/>
          <a:stretch>
            <a:fillRect/>
          </a:stretch>
        </p:blipFill>
        <p:spPr>
          <a:xfrm>
            <a:off x="1501775" y="2816860"/>
            <a:ext cx="6211570" cy="1897380"/>
          </a:xfrm>
          <a:prstGeom prst="rect">
            <a:avLst/>
          </a:prstGeom>
        </p:spPr>
      </p:pic>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916940"/>
            <a:ext cx="8642350" cy="5400675"/>
          </a:xfrm>
        </p:spPr>
        <p:txBody>
          <a:bodyPr/>
          <a:p>
            <a:r>
              <a:rPr lang="zh-CN" altLang="en-US" sz="2400"/>
              <a:t>一张猫的图片</a:t>
            </a:r>
            <a:endParaRPr lang="zh-CN" altLang="en-US" sz="2400"/>
          </a:p>
          <a:p>
            <a:pPr lvl="1"/>
            <a:r>
              <a:rPr lang="zh-CN" altLang="en-US" sz="2225"/>
              <a:t>  320 像素高、400 像素宽，RGB 三色通道模式</a:t>
            </a:r>
            <a:endParaRPr lang="zh-CN" altLang="en-US" sz="2225"/>
          </a:p>
        </p:txBody>
      </p:sp>
      <p:pic>
        <p:nvPicPr>
          <p:cNvPr id="5" name="图片 4" descr="cat"/>
          <p:cNvPicPr>
            <a:picLocks noChangeAspect="1"/>
          </p:cNvPicPr>
          <p:nvPr/>
        </p:nvPicPr>
        <p:blipFill>
          <a:blip r:embed="rId1"/>
          <a:stretch>
            <a:fillRect/>
          </a:stretch>
        </p:blipFill>
        <p:spPr>
          <a:xfrm>
            <a:off x="2169160" y="1954530"/>
            <a:ext cx="4049395" cy="3895090"/>
          </a:xfrm>
          <a:prstGeom prst="rect">
            <a:avLst/>
          </a:prstGeom>
        </p:spPr>
      </p:pic>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916940"/>
            <a:ext cx="8642350" cy="5400675"/>
          </a:xfrm>
        </p:spPr>
        <p:txBody>
          <a:bodyPr/>
          <a:p>
            <a:r>
              <a:rPr lang="zh-CN" altLang="en-US" sz="2400"/>
              <a:t>卷积层</a:t>
            </a:r>
            <a:endParaRPr lang="zh-CN" altLang="en-US" sz="2400"/>
          </a:p>
          <a:p>
            <a:pPr lvl="1"/>
            <a:r>
              <a:rPr lang="zh-CN" altLang="en-US" sz="2225"/>
              <a:t> 经过一层卷积后（核尺寸为 3x3，有 3 个过滤器）</a:t>
            </a:r>
            <a:endParaRPr lang="zh-CN" altLang="en-US" sz="2225"/>
          </a:p>
        </p:txBody>
      </p:sp>
      <p:pic>
        <p:nvPicPr>
          <p:cNvPr id="5" name="图片 4" descr="catconv1"/>
          <p:cNvPicPr>
            <a:picLocks noChangeAspect="1"/>
          </p:cNvPicPr>
          <p:nvPr/>
        </p:nvPicPr>
        <p:blipFill>
          <a:blip r:embed="rId1"/>
          <a:stretch>
            <a:fillRect/>
          </a:stretch>
        </p:blipFill>
        <p:spPr>
          <a:xfrm>
            <a:off x="1114425" y="1965960"/>
            <a:ext cx="5238750" cy="4114800"/>
          </a:xfrm>
          <a:prstGeom prst="rect">
            <a:avLst/>
          </a:prstGeom>
        </p:spPr>
      </p:pic>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916940"/>
            <a:ext cx="8642350" cy="5400675"/>
          </a:xfrm>
        </p:spPr>
        <p:txBody>
          <a:bodyPr/>
          <a:p>
            <a:r>
              <a:rPr lang="zh-CN" altLang="en-US" sz="2400">
                <a:sym typeface="+mn-ea"/>
              </a:rPr>
              <a:t>卷积层</a:t>
            </a:r>
            <a:endParaRPr lang="zh-CN" altLang="en-US" sz="2400"/>
          </a:p>
          <a:p>
            <a:pPr lvl="1"/>
            <a:r>
              <a:rPr lang="zh-CN" altLang="en-US" sz="2400">
                <a:sym typeface="+mn-ea"/>
              </a:rPr>
              <a:t> 经过一层卷积后（核尺寸为 </a:t>
            </a:r>
            <a:r>
              <a:rPr lang="en-US" altLang="zh-CN" sz="2400">
                <a:sym typeface="+mn-ea"/>
              </a:rPr>
              <a:t>10</a:t>
            </a:r>
            <a:r>
              <a:rPr lang="zh-CN" altLang="en-US" sz="2400">
                <a:sym typeface="+mn-ea"/>
              </a:rPr>
              <a:t>x</a:t>
            </a:r>
            <a:r>
              <a:rPr lang="en-US" altLang="zh-CN" sz="2400">
                <a:sym typeface="+mn-ea"/>
              </a:rPr>
              <a:t>10</a:t>
            </a:r>
            <a:r>
              <a:rPr lang="zh-CN" altLang="en-US" sz="2400">
                <a:sym typeface="+mn-ea"/>
              </a:rPr>
              <a:t>，有 3 个过滤器）</a:t>
            </a:r>
            <a:endParaRPr lang="zh-CN" altLang="en-US" sz="2400">
              <a:sym typeface="+mn-ea"/>
            </a:endParaRPr>
          </a:p>
          <a:p>
            <a:pPr lvl="2"/>
            <a:r>
              <a:rPr lang="zh-CN" altLang="en-US" sz="2120"/>
              <a:t>由于核过大，失去了一些细节。图像形状由于更大的核而变得稍小，而这些是由数学计算所控制</a:t>
            </a:r>
            <a:endParaRPr lang="zh-CN" altLang="en-US" sz="2120"/>
          </a:p>
          <a:p>
            <a:pPr marL="0" indent="0">
              <a:buNone/>
            </a:pPr>
            <a:r>
              <a:rPr lang="zh-CN" altLang="en-US" sz="2400"/>
              <a:t> </a:t>
            </a:r>
            <a:endParaRPr lang="zh-CN" altLang="en-US" sz="2225"/>
          </a:p>
        </p:txBody>
      </p:sp>
      <p:pic>
        <p:nvPicPr>
          <p:cNvPr id="4" name="图片 3" descr="catconv2"/>
          <p:cNvPicPr>
            <a:picLocks noChangeAspect="1"/>
          </p:cNvPicPr>
          <p:nvPr/>
        </p:nvPicPr>
        <p:blipFill>
          <a:blip r:embed="rId1"/>
          <a:stretch>
            <a:fillRect/>
          </a:stretch>
        </p:blipFill>
        <p:spPr>
          <a:xfrm>
            <a:off x="1511935" y="2567305"/>
            <a:ext cx="4133850" cy="3608070"/>
          </a:xfrm>
          <a:prstGeom prst="rect">
            <a:avLst/>
          </a:prstGeom>
        </p:spPr>
      </p:pic>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835660"/>
            <a:ext cx="8642350" cy="5400675"/>
          </a:xfrm>
        </p:spPr>
        <p:txBody>
          <a:bodyPr/>
          <a:p>
            <a:r>
              <a:rPr lang="zh-CN" altLang="en-US" sz="2400"/>
              <a:t>卷积层</a:t>
            </a:r>
            <a:endParaRPr lang="zh-CN" altLang="en-US" sz="2400"/>
          </a:p>
          <a:p>
            <a:pPr lvl="1"/>
            <a:r>
              <a:rPr lang="zh-CN" altLang="en-US" sz="2225"/>
              <a:t>经过一层卷积后（核尺寸缩小一些）</a:t>
            </a:r>
            <a:endParaRPr lang="zh-CN" altLang="en-US" sz="2225"/>
          </a:p>
          <a:p>
            <a:pPr lvl="2"/>
            <a:r>
              <a:rPr lang="zh-CN" altLang="en-US" sz="1965"/>
              <a:t> 红色似乎真的很喜欢那一点黑色的鼻子和眼睛，而蓝色是在挖掘勾勒猫咪外形的浅灰色部分</a:t>
            </a:r>
            <a:endParaRPr lang="zh-CN" altLang="en-US" sz="1965"/>
          </a:p>
        </p:txBody>
      </p:sp>
      <p:pic>
        <p:nvPicPr>
          <p:cNvPr id="4" name="图片 3" descr="catconv3"/>
          <p:cNvPicPr>
            <a:picLocks noChangeAspect="1"/>
          </p:cNvPicPr>
          <p:nvPr/>
        </p:nvPicPr>
        <p:blipFill>
          <a:blip r:embed="rId1"/>
          <a:stretch>
            <a:fillRect/>
          </a:stretch>
        </p:blipFill>
        <p:spPr>
          <a:xfrm>
            <a:off x="1916430" y="2468245"/>
            <a:ext cx="4572000" cy="3957320"/>
          </a:xfrm>
          <a:prstGeom prst="rect">
            <a:avLst/>
          </a:prstGeom>
        </p:spPr>
      </p:pic>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卷积神经网络看起来是什么样的？</a:t>
            </a:r>
            <a:endParaRPr lang="zh-CN" altLang="en-US"/>
          </a:p>
        </p:txBody>
      </p:sp>
      <p:sp>
        <p:nvSpPr>
          <p:cNvPr id="3" name="内容占位符 2"/>
          <p:cNvSpPr>
            <a:spLocks noGrp="1"/>
          </p:cNvSpPr>
          <p:nvPr>
            <p:ph idx="1"/>
          </p:nvPr>
        </p:nvSpPr>
        <p:spPr>
          <a:xfrm>
            <a:off x="250825" y="916940"/>
            <a:ext cx="8642350" cy="5400675"/>
          </a:xfrm>
        </p:spPr>
        <p:txBody>
          <a:bodyPr/>
          <a:p>
            <a:r>
              <a:rPr lang="en-US" altLang="zh-CN" sz="2400"/>
              <a:t>3</a:t>
            </a:r>
            <a:r>
              <a:rPr lang="zh-CN" altLang="en-US" sz="2400"/>
              <a:t>×</a:t>
            </a:r>
            <a:r>
              <a:rPr lang="en-US" altLang="zh-CN" sz="2400"/>
              <a:t>3</a:t>
            </a:r>
            <a:r>
              <a:rPr lang="zh-CN" altLang="en-US" sz="2400"/>
              <a:t>、原图、</a:t>
            </a:r>
            <a:r>
              <a:rPr lang="en-US" altLang="zh-CN" sz="2400"/>
              <a:t>15</a:t>
            </a:r>
            <a:r>
              <a:rPr lang="zh-CN" altLang="en-US" sz="2400"/>
              <a:t>×</a:t>
            </a:r>
            <a:r>
              <a:rPr lang="en-US" altLang="zh-CN" sz="2400"/>
              <a:t>15</a:t>
            </a:r>
            <a:r>
              <a:rPr lang="zh-CN" altLang="en-US" sz="2400"/>
              <a:t>核</a:t>
            </a:r>
            <a:r>
              <a:rPr lang="zh-CN" altLang="en-US" sz="2400"/>
              <a:t> </a:t>
            </a:r>
            <a:endParaRPr lang="zh-CN" altLang="en-US" sz="2225"/>
          </a:p>
        </p:txBody>
      </p:sp>
      <p:pic>
        <p:nvPicPr>
          <p:cNvPr id="4" name="图片 3" descr="catconv4"/>
          <p:cNvPicPr>
            <a:picLocks noChangeAspect="1"/>
          </p:cNvPicPr>
          <p:nvPr/>
        </p:nvPicPr>
        <p:blipFill>
          <a:blip r:embed="rId1"/>
          <a:stretch>
            <a:fillRect/>
          </a:stretch>
        </p:blipFill>
        <p:spPr>
          <a:xfrm>
            <a:off x="250825" y="1445260"/>
            <a:ext cx="3316605" cy="2749550"/>
          </a:xfrm>
          <a:prstGeom prst="rect">
            <a:avLst/>
          </a:prstGeom>
        </p:spPr>
      </p:pic>
      <p:pic>
        <p:nvPicPr>
          <p:cNvPr id="5" name="图片 4" descr="catconv5"/>
          <p:cNvPicPr>
            <a:picLocks noChangeAspect="1"/>
          </p:cNvPicPr>
          <p:nvPr/>
        </p:nvPicPr>
        <p:blipFill>
          <a:blip r:embed="rId2"/>
          <a:stretch>
            <a:fillRect/>
          </a:stretch>
        </p:blipFill>
        <p:spPr>
          <a:xfrm>
            <a:off x="4572000" y="916940"/>
            <a:ext cx="3183890" cy="2494915"/>
          </a:xfrm>
          <a:prstGeom prst="rect">
            <a:avLst/>
          </a:prstGeom>
        </p:spPr>
      </p:pic>
      <p:pic>
        <p:nvPicPr>
          <p:cNvPr id="6" name="图片 5" descr="catconv6"/>
          <p:cNvPicPr>
            <a:picLocks noChangeAspect="1"/>
          </p:cNvPicPr>
          <p:nvPr/>
        </p:nvPicPr>
        <p:blipFill>
          <a:blip r:embed="rId3"/>
          <a:stretch>
            <a:fillRect/>
          </a:stretch>
        </p:blipFill>
        <p:spPr>
          <a:xfrm>
            <a:off x="4572000" y="3680460"/>
            <a:ext cx="3270885" cy="2637155"/>
          </a:xfrm>
          <a:prstGeom prst="rect">
            <a:avLst/>
          </a:prstGeom>
        </p:spPr>
      </p:pic>
    </p:spTree>
  </p:cSld>
  <p:clrMapOvr>
    <a:masterClrMapping/>
  </p:clrMapOvr>
  <p:transition>
    <p:random/>
  </p:transition>
</p:sld>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18212</Words>
  <Application>WPS 演示</Application>
  <PresentationFormat>全屏显示(4:3)</PresentationFormat>
  <Paragraphs>1208</Paragraphs>
  <Slides>152</Slides>
  <Notes>1</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63</vt:i4>
      </vt:variant>
      <vt:variant>
        <vt:lpstr>幻灯片标题</vt:lpstr>
      </vt:variant>
      <vt:variant>
        <vt:i4>152</vt:i4>
      </vt:variant>
    </vt:vector>
  </HeadingPairs>
  <TitlesOfParts>
    <vt:vector size="227" baseType="lpstr">
      <vt:lpstr>Arial</vt:lpstr>
      <vt:lpstr>宋体</vt:lpstr>
      <vt:lpstr>Wingdings</vt:lpstr>
      <vt:lpstr>MS PGothic</vt:lpstr>
      <vt:lpstr>Times New Roman</vt:lpstr>
      <vt:lpstr>黑体</vt:lpstr>
      <vt:lpstr>华文琥珀</vt:lpstr>
      <vt:lpstr>楷体_GB2312</vt:lpstr>
      <vt:lpstr>微软雅黑</vt:lpstr>
      <vt:lpstr>Arial Unicode MS</vt:lpstr>
      <vt:lpstr>wasedaSample5</vt:lpstr>
      <vt:lpstr>1_wasedaSample5</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第 8 章   深度学习</vt:lpstr>
      <vt:lpstr>深度学习概述</vt:lpstr>
      <vt:lpstr>深度学习概述</vt:lpstr>
      <vt:lpstr>Chess-alpha-zero</vt:lpstr>
      <vt:lpstr>天作之合：大数据与深度学习</vt:lpstr>
      <vt:lpstr>视觉问答技术</vt:lpstr>
      <vt:lpstr>视觉问答技术</vt:lpstr>
      <vt:lpstr>视觉问答技术</vt:lpstr>
      <vt:lpstr>视觉问答技术</vt:lpstr>
      <vt:lpstr>浅层神经网络</vt:lpstr>
      <vt:lpstr>浅层神经网络</vt:lpstr>
      <vt:lpstr>浅层神经网络</vt:lpstr>
      <vt:lpstr>浅层神经网络</vt:lpstr>
      <vt:lpstr>浅层神经网络</vt:lpstr>
      <vt:lpstr>深层神经网络</vt:lpstr>
      <vt:lpstr>深层神经网络</vt:lpstr>
      <vt:lpstr>浅层学习 Versus 深度学习：从分段学习到端到端学习</vt:lpstr>
      <vt:lpstr>浅层学习 Versus 深度学习：从分段学习到端到端学习</vt:lpstr>
      <vt:lpstr>深度学习：以端到端的方式逐层抽象、逐层学习</vt:lpstr>
      <vt:lpstr>深层神经网络</vt:lpstr>
      <vt:lpstr>深层神经网络</vt:lpstr>
      <vt:lpstr>全连接神经网络</vt:lpstr>
      <vt:lpstr>深层神经网络</vt:lpstr>
      <vt:lpstr>深度学习的基础框架</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深度学习的实现过程</vt:lpstr>
      <vt:lpstr>构建一个简单的深度学习模型——keras</vt:lpstr>
      <vt:lpstr>构建一个简单的深度学习模型——keras</vt:lpstr>
      <vt:lpstr>构建一个简单的深度学习模型——keras</vt:lpstr>
      <vt:lpstr>构建一个简单的深度学习模型——keras</vt:lpstr>
      <vt:lpstr>构建一个简单的深度学习模型——keras</vt:lpstr>
      <vt:lpstr>总结</vt:lpstr>
      <vt:lpstr>实例</vt:lpstr>
      <vt:lpstr>深度学习的扩展</vt:lpstr>
      <vt:lpstr>卷积神经网络（CNN）</vt:lpstr>
      <vt:lpstr>什么是CNN？</vt:lpstr>
      <vt:lpstr>我们为什么要使用CNN？</vt:lpstr>
      <vt:lpstr>我们为什么要使用CNN？</vt:lpstr>
      <vt:lpstr>我们为什么要使用CNN？</vt:lpstr>
      <vt:lpstr>我们为什么要使用CNN？</vt:lpstr>
      <vt:lpstr>我们为什么要使用CNN？</vt:lpstr>
      <vt:lpstr>我们为什么要使用CNN？</vt:lpstr>
      <vt:lpstr>我们为什么要使用CNN？</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几个定义</vt:lpstr>
      <vt:lpstr>在CNN中的图层</vt:lpstr>
      <vt:lpstr>在CNN中的图层</vt:lpstr>
      <vt:lpstr>在CNN中的图层</vt:lpstr>
      <vt:lpstr>在CNN中的图层</vt:lpstr>
      <vt:lpstr>在CNN中的图层</vt:lpstr>
      <vt:lpstr>在CNN中的图层</vt:lpstr>
      <vt:lpstr>卷积神经网络基本架构</vt:lpstr>
      <vt:lpstr>在CNN中的图层</vt:lpstr>
      <vt:lpstr>卷积神经网络看起来是什么样的？</vt:lpstr>
      <vt:lpstr>卷积神经网络看起来是什么样的？</vt:lpstr>
      <vt:lpstr>卷积神经网络看起来是什么样的？</vt:lpstr>
      <vt:lpstr>卷积神经网络看起来是什么样的？</vt:lpstr>
      <vt:lpstr>卷积神经网络看起来是什么样的？</vt:lpstr>
      <vt:lpstr>卷积神经网络看起来是什么样的？</vt:lpstr>
      <vt:lpstr>卷积神经网络看起来是什么样的？</vt:lpstr>
      <vt:lpstr>卷积神经网络看起来是什么样的？</vt:lpstr>
      <vt:lpstr>卷积神经网络看起来是什么样的？</vt:lpstr>
      <vt:lpstr>卷积神经网络看起来是什么样的？</vt:lpstr>
      <vt:lpstr>卷积神经网络看起来是什么样的？</vt:lpstr>
      <vt:lpstr>卷积神经网络看起来是什么样的？</vt:lpstr>
      <vt:lpstr>卷积神经网络应用</vt:lpstr>
      <vt:lpstr>卷积神经网络应用：图像分类与定位</vt:lpstr>
      <vt:lpstr>卷积神经网络应用：图像分类与定位</vt:lpstr>
      <vt:lpstr>卷积神经网络应用：图像分类与定位</vt:lpstr>
      <vt:lpstr>提升卷积神经网络的技巧</vt:lpstr>
      <vt:lpstr>提升卷积神经网络的技巧</vt:lpstr>
      <vt:lpstr>提升卷积神经网络的技巧</vt:lpstr>
      <vt:lpstr>提升卷积神经网络的技巧</vt:lpstr>
      <vt:lpstr>提升卷积神经网络的技巧</vt:lpstr>
      <vt:lpstr>提升卷积神经网络的技巧</vt:lpstr>
      <vt:lpstr>提升卷积神经网络的技巧</vt:lpstr>
      <vt:lpstr>PowerPoint 演示文稿</vt:lpstr>
      <vt:lpstr>过拟合与欠拟合</vt:lpstr>
      <vt:lpstr>提升卷积神经网络的技巧</vt:lpstr>
      <vt:lpstr>提升卷积神经网络的技巧</vt:lpstr>
      <vt:lpstr>提升卷积神经网络的技巧</vt:lpstr>
      <vt:lpstr>提升卷积神经网络的技巧</vt:lpstr>
      <vt:lpstr>人脸识别之表情识别</vt:lpstr>
      <vt:lpstr>人脸识别之表情识别</vt:lpstr>
      <vt:lpstr>人脸识别之表情识别</vt:lpstr>
      <vt:lpstr>人脸识别之表情识别</vt:lpstr>
      <vt:lpstr>人脸识别之表情识别</vt:lpstr>
      <vt:lpstr>基于深度学习的面部表情识别</vt:lpstr>
      <vt:lpstr>基于深度学习的面部表情识别</vt:lpstr>
      <vt:lpstr>基于深度学习的面部表情识别</vt:lpstr>
      <vt:lpstr>基于深度学习的面部表情识别</vt:lpstr>
      <vt:lpstr>基于深度学习的面部表情识别</vt:lpstr>
      <vt:lpstr>基于深度学习的面部表情识别</vt:lpstr>
      <vt:lpstr>VGG模型</vt:lpstr>
      <vt:lpstr>从keras看VGG16</vt:lpstr>
      <vt:lpstr>从keras看VGG16</vt:lpstr>
      <vt:lpstr>从keras看VGG16</vt:lpstr>
      <vt:lpstr>思考题</vt:lpstr>
      <vt:lpstr>PowerPoint 演示文稿</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lpstr>视觉问答技术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ZhMin</cp:lastModifiedBy>
  <cp:revision>891</cp:revision>
  <dcterms:created xsi:type="dcterms:W3CDTF">2019-02-10T01:13:00Z</dcterms:created>
  <dcterms:modified xsi:type="dcterms:W3CDTF">2019-05-09T02:48:58Z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2052-11.1.0.8597</vt:lpwstr>
  </property>
</Properties>
</file>